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6" r:id="rId5"/>
    <p:sldId id="258" r:id="rId6"/>
    <p:sldId id="278" r:id="rId7"/>
    <p:sldId id="279" r:id="rId8"/>
    <p:sldId id="273" r:id="rId9"/>
    <p:sldId id="27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400" dirty="0"/>
            <a:t>Važnu ulogu u napretku znanosti imala međunarodna trgovina</a:t>
          </a:r>
          <a:endParaRPr lang="en-US" sz="24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1044B4F8-8ABB-4399-8561-60BBAEFC1271}">
      <dgm:prSet custT="1"/>
      <dgm:spPr/>
      <dgm:t>
        <a:bodyPr/>
        <a:lstStyle/>
        <a:p>
          <a:r>
            <a:rPr lang="hr-HR" sz="2400" dirty="0"/>
            <a:t>Arapi od pokorenih naroda preuzimali dostignuća i spoznaje</a:t>
          </a:r>
          <a:endParaRPr lang="en-US" sz="2400" dirty="0"/>
        </a:p>
      </dgm:t>
    </dgm:pt>
    <dgm:pt modelId="{A0A23774-4303-4717-A980-AD14ADE97273}" type="parTrans" cxnId="{B27646BE-20FC-477D-8A04-F32FEFC5AAE8}">
      <dgm:prSet/>
      <dgm:spPr/>
      <dgm:t>
        <a:bodyPr/>
        <a:lstStyle/>
        <a:p>
          <a:endParaRPr lang="hr-HR"/>
        </a:p>
      </dgm:t>
    </dgm:pt>
    <dgm:pt modelId="{F129322B-89BA-4073-B540-5773D5F97FC8}" type="sibTrans" cxnId="{B27646BE-20FC-477D-8A04-F32FEFC5AAE8}">
      <dgm:prSet/>
      <dgm:spPr/>
      <dgm:t>
        <a:bodyPr/>
        <a:lstStyle/>
        <a:p>
          <a:endParaRPr lang="hr-HR"/>
        </a:p>
      </dgm:t>
    </dgm:pt>
    <dgm:pt modelId="{A1FA705B-838E-4DDF-82A5-D2D4408F19D7}">
      <dgm:prSet custT="1"/>
      <dgm:spPr/>
      <dgm:t>
        <a:bodyPr/>
        <a:lstStyle/>
        <a:p>
          <a:r>
            <a:rPr lang="hr-HR" sz="2400" dirty="0"/>
            <a:t>Preuzeli brojeve od Indijaca i dodali im nulu</a:t>
          </a:r>
          <a:endParaRPr lang="en-US" sz="2400" dirty="0"/>
        </a:p>
      </dgm:t>
    </dgm:pt>
    <dgm:pt modelId="{7BD035E5-92FF-439A-908A-02C1DC784BCB}" type="parTrans" cxnId="{19825FEB-5732-49A0-ADB5-18A1F7A27870}">
      <dgm:prSet/>
      <dgm:spPr/>
      <dgm:t>
        <a:bodyPr/>
        <a:lstStyle/>
        <a:p>
          <a:endParaRPr lang="hr-HR"/>
        </a:p>
      </dgm:t>
    </dgm:pt>
    <dgm:pt modelId="{930799C4-D8B3-495C-9F18-06CEA8C9EA58}" type="sibTrans" cxnId="{19825FEB-5732-49A0-ADB5-18A1F7A27870}">
      <dgm:prSet/>
      <dgm:spPr/>
      <dgm:t>
        <a:bodyPr/>
        <a:lstStyle/>
        <a:p>
          <a:endParaRPr lang="hr-HR"/>
        </a:p>
      </dgm:t>
    </dgm:pt>
    <dgm:pt modelId="{29405980-5CEE-4278-941B-4954FA167A82}">
      <dgm:prSet custT="1"/>
      <dgm:spPr/>
      <dgm:t>
        <a:bodyPr/>
        <a:lstStyle/>
        <a:p>
          <a:r>
            <a:rPr lang="hr-HR" sz="2400" dirty="0"/>
            <a:t>Arapske brojke, njima se služimo i danas</a:t>
          </a:r>
          <a:endParaRPr lang="en-US" sz="2400" dirty="0"/>
        </a:p>
      </dgm:t>
    </dgm:pt>
    <dgm:pt modelId="{66934F59-BA87-4EBB-AE30-3B974D19F316}" type="parTrans" cxnId="{0521B351-57E0-4EFF-ABCF-EEA0DD171F7C}">
      <dgm:prSet/>
      <dgm:spPr/>
      <dgm:t>
        <a:bodyPr/>
        <a:lstStyle/>
        <a:p>
          <a:endParaRPr lang="hr-HR"/>
        </a:p>
      </dgm:t>
    </dgm:pt>
    <dgm:pt modelId="{77CE4FEB-BA0F-4F12-8561-5146843CCCD9}" type="sibTrans" cxnId="{0521B351-57E0-4EFF-ABCF-EEA0DD171F7C}">
      <dgm:prSet/>
      <dgm:spPr/>
      <dgm:t>
        <a:bodyPr/>
        <a:lstStyle/>
        <a:p>
          <a:endParaRPr lang="hr-HR"/>
        </a:p>
      </dgm:t>
    </dgm:pt>
    <dgm:pt modelId="{88AD729D-621E-44CF-AD1F-94ADCF3DF6E0}">
      <dgm:prSet custT="1"/>
      <dgm:spPr/>
      <dgm:t>
        <a:bodyPr/>
        <a:lstStyle/>
        <a:p>
          <a:r>
            <a:rPr lang="hr-HR" sz="2400" dirty="0"/>
            <a:t>Tehnologiju izrade papira preuzeli od Kineza</a:t>
          </a:r>
          <a:endParaRPr lang="en-US" sz="2400" dirty="0"/>
        </a:p>
      </dgm:t>
    </dgm:pt>
    <dgm:pt modelId="{649D4DA8-16B7-440D-A8F4-886FA2A7A789}" type="parTrans" cxnId="{948E41BD-B6AA-47B1-85D8-F471C0F99426}">
      <dgm:prSet/>
      <dgm:spPr/>
      <dgm:t>
        <a:bodyPr/>
        <a:lstStyle/>
        <a:p>
          <a:endParaRPr lang="hr-HR"/>
        </a:p>
      </dgm:t>
    </dgm:pt>
    <dgm:pt modelId="{A09F917F-0352-4726-9014-CF76B334F780}" type="sibTrans" cxnId="{948E41BD-B6AA-47B1-85D8-F471C0F99426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BD43BF-0684-4BC8-BD0D-3CD03904298E}" type="pres">
      <dgm:prSet presAssocID="{1A6884F7-2B33-48B3-9C56-EE05EDCBFD52}" presName="spacer" presStyleCnt="0"/>
      <dgm:spPr/>
    </dgm:pt>
    <dgm:pt modelId="{F85F7F06-59DF-463A-930C-14C51702AEE8}" type="pres">
      <dgm:prSet presAssocID="{1044B4F8-8ABB-4399-8561-60BBAEFC127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FA1A5A-A2F3-4BFB-A5EF-771F7BF18335}" type="pres">
      <dgm:prSet presAssocID="{F129322B-89BA-4073-B540-5773D5F97FC8}" presName="spacer" presStyleCnt="0"/>
      <dgm:spPr/>
    </dgm:pt>
    <dgm:pt modelId="{CAE5A459-7EC7-4005-A46A-B70AB556BB5D}" type="pres">
      <dgm:prSet presAssocID="{A1FA705B-838E-4DDF-82A5-D2D4408F19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5C96C2-AE05-41C1-B580-3DB433D79629}" type="pres">
      <dgm:prSet presAssocID="{930799C4-D8B3-495C-9F18-06CEA8C9EA58}" presName="spacer" presStyleCnt="0"/>
      <dgm:spPr/>
    </dgm:pt>
    <dgm:pt modelId="{244E4684-BB77-4A1A-A692-43C01EC8645A}" type="pres">
      <dgm:prSet presAssocID="{29405980-5CEE-4278-941B-4954FA167A8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6F939E-A301-46E7-8A16-8100DC4D7081}" type="pres">
      <dgm:prSet presAssocID="{77CE4FEB-BA0F-4F12-8561-5146843CCCD9}" presName="spacer" presStyleCnt="0"/>
      <dgm:spPr/>
    </dgm:pt>
    <dgm:pt modelId="{C4A8D104-9244-4267-A2D0-0CD97A6DBE5B}" type="pres">
      <dgm:prSet presAssocID="{88AD729D-621E-44CF-AD1F-94ADCF3DF6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434454-DD6A-4F93-9546-ECE3C2B19C24}" type="presOf" srcId="{1044B4F8-8ABB-4399-8561-60BBAEFC1271}" destId="{F85F7F06-59DF-463A-930C-14C51702AEE8}" srcOrd="0" destOrd="0" presId="urn:microsoft.com/office/officeart/2005/8/layout/vList2"/>
    <dgm:cxn modelId="{948E41BD-B6AA-47B1-85D8-F471C0F99426}" srcId="{71E521EC-A432-48C6-BF96-E79E2B50B48A}" destId="{88AD729D-621E-44CF-AD1F-94ADCF3DF6E0}" srcOrd="4" destOrd="0" parTransId="{649D4DA8-16B7-440D-A8F4-886FA2A7A789}" sibTransId="{A09F917F-0352-4726-9014-CF76B334F780}"/>
    <dgm:cxn modelId="{4593B3BC-AD62-4FF8-9C91-D16E1DF4FC41}" type="presOf" srcId="{88AD729D-621E-44CF-AD1F-94ADCF3DF6E0}" destId="{C4A8D104-9244-4267-A2D0-0CD97A6DBE5B}" srcOrd="0" destOrd="0" presId="urn:microsoft.com/office/officeart/2005/8/layout/vList2"/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88517EC4-4F95-405C-A58F-A4C2C7663B33}" type="presOf" srcId="{A1FA705B-838E-4DDF-82A5-D2D4408F19D7}" destId="{CAE5A459-7EC7-4005-A46A-B70AB556BB5D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B27646BE-20FC-477D-8A04-F32FEFC5AAE8}" srcId="{71E521EC-A432-48C6-BF96-E79E2B50B48A}" destId="{1044B4F8-8ABB-4399-8561-60BBAEFC1271}" srcOrd="1" destOrd="0" parTransId="{A0A23774-4303-4717-A980-AD14ADE97273}" sibTransId="{F129322B-89BA-4073-B540-5773D5F97FC8}"/>
    <dgm:cxn modelId="{D5965488-D238-4793-BFB1-E5D2810A796C}" type="presOf" srcId="{29405980-5CEE-4278-941B-4954FA167A82}" destId="{244E4684-BB77-4A1A-A692-43C01EC8645A}" srcOrd="0" destOrd="0" presId="urn:microsoft.com/office/officeart/2005/8/layout/vList2"/>
    <dgm:cxn modelId="{0521B351-57E0-4EFF-ABCF-EEA0DD171F7C}" srcId="{71E521EC-A432-48C6-BF96-E79E2B50B48A}" destId="{29405980-5CEE-4278-941B-4954FA167A82}" srcOrd="3" destOrd="0" parTransId="{66934F59-BA87-4EBB-AE30-3B974D19F316}" sibTransId="{77CE4FEB-BA0F-4F12-8561-5146843CCCD9}"/>
    <dgm:cxn modelId="{19825FEB-5732-49A0-ADB5-18A1F7A27870}" srcId="{71E521EC-A432-48C6-BF96-E79E2B50B48A}" destId="{A1FA705B-838E-4DDF-82A5-D2D4408F19D7}" srcOrd="2" destOrd="0" parTransId="{7BD035E5-92FF-439A-908A-02C1DC784BCB}" sibTransId="{930799C4-D8B3-495C-9F18-06CEA8C9EA58}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7CEA4860-A918-49E8-AC5E-234785D4F037}" type="presParOf" srcId="{AA027500-7298-4E1E-96C1-3B7408FA9D6A}" destId="{3ABD43BF-0684-4BC8-BD0D-3CD03904298E}" srcOrd="1" destOrd="0" presId="urn:microsoft.com/office/officeart/2005/8/layout/vList2"/>
    <dgm:cxn modelId="{8BF3ED47-378E-4095-864C-C5F5AC712ED3}" type="presParOf" srcId="{AA027500-7298-4E1E-96C1-3B7408FA9D6A}" destId="{F85F7F06-59DF-463A-930C-14C51702AEE8}" srcOrd="2" destOrd="0" presId="urn:microsoft.com/office/officeart/2005/8/layout/vList2"/>
    <dgm:cxn modelId="{30732A34-FFC6-4F54-92BE-D93FF19F26BF}" type="presParOf" srcId="{AA027500-7298-4E1E-96C1-3B7408FA9D6A}" destId="{A9FA1A5A-A2F3-4BFB-A5EF-771F7BF18335}" srcOrd="3" destOrd="0" presId="urn:microsoft.com/office/officeart/2005/8/layout/vList2"/>
    <dgm:cxn modelId="{6EF938EA-1A70-4921-91F5-3FB1A57CF10A}" type="presParOf" srcId="{AA027500-7298-4E1E-96C1-3B7408FA9D6A}" destId="{CAE5A459-7EC7-4005-A46A-B70AB556BB5D}" srcOrd="4" destOrd="0" presId="urn:microsoft.com/office/officeart/2005/8/layout/vList2"/>
    <dgm:cxn modelId="{9D17C60C-066A-477C-863C-0C9A48DE20FF}" type="presParOf" srcId="{AA027500-7298-4E1E-96C1-3B7408FA9D6A}" destId="{285C96C2-AE05-41C1-B580-3DB433D79629}" srcOrd="5" destOrd="0" presId="urn:microsoft.com/office/officeart/2005/8/layout/vList2"/>
    <dgm:cxn modelId="{BA40226D-D014-4ACA-97CA-CBBBF53C3B28}" type="presParOf" srcId="{AA027500-7298-4E1E-96C1-3B7408FA9D6A}" destId="{244E4684-BB77-4A1A-A692-43C01EC8645A}" srcOrd="6" destOrd="0" presId="urn:microsoft.com/office/officeart/2005/8/layout/vList2"/>
    <dgm:cxn modelId="{A03F441A-C8C7-4BEC-93FD-349C8921BEBE}" type="presParOf" srcId="{AA027500-7298-4E1E-96C1-3B7408FA9D6A}" destId="{766F939E-A301-46E7-8A16-8100DC4D7081}" srcOrd="7" destOrd="0" presId="urn:microsoft.com/office/officeart/2005/8/layout/vList2"/>
    <dgm:cxn modelId="{07E9DC57-CAE7-439F-AEF0-C4A3BEA6E43E}" type="presParOf" srcId="{AA027500-7298-4E1E-96C1-3B7408FA9D6A}" destId="{C4A8D104-9244-4267-A2D0-0CD97A6DBE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Obrazovanje imalo važnu ulogu u životu Arapa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4127A042-B52B-4B77-95EC-7D528A32D956}">
      <dgm:prSet custT="1"/>
      <dgm:spPr/>
      <dgm:t>
        <a:bodyPr/>
        <a:lstStyle/>
        <a:p>
          <a:r>
            <a:rPr lang="hr-HR" sz="2400" dirty="0"/>
            <a:t>Prve škole nastaju uz džamije</a:t>
          </a:r>
          <a:endParaRPr lang="en-US" sz="2400" dirty="0"/>
        </a:p>
      </dgm:t>
    </dgm:pt>
    <dgm:pt modelId="{76F8288F-D521-4204-8A6B-D15DDAB1CE5C}" type="parTrans" cxnId="{0D1FE739-3EF9-4B78-8249-B4B90E7416D5}">
      <dgm:prSet/>
      <dgm:spPr/>
      <dgm:t>
        <a:bodyPr/>
        <a:lstStyle/>
        <a:p>
          <a:endParaRPr lang="hr-HR"/>
        </a:p>
      </dgm:t>
    </dgm:pt>
    <dgm:pt modelId="{BE43E131-CD6C-427A-8BB0-F594C62634BE}" type="sibTrans" cxnId="{0D1FE739-3EF9-4B78-8249-B4B90E7416D5}">
      <dgm:prSet/>
      <dgm:spPr/>
      <dgm:t>
        <a:bodyPr/>
        <a:lstStyle/>
        <a:p>
          <a:endParaRPr lang="hr-HR"/>
        </a:p>
      </dgm:t>
    </dgm:pt>
    <dgm:pt modelId="{C0570052-A789-471C-9232-04DA3BEEDBC6}">
      <dgm:prSet custT="1"/>
      <dgm:spPr/>
      <dgm:t>
        <a:bodyPr/>
        <a:lstStyle/>
        <a:p>
          <a:r>
            <a:rPr lang="hr-HR" sz="2400" dirty="0"/>
            <a:t>Svaki grad imao više škola</a:t>
          </a:r>
          <a:endParaRPr lang="en-US" sz="2400" dirty="0"/>
        </a:p>
      </dgm:t>
    </dgm:pt>
    <dgm:pt modelId="{B8729B00-D7DB-40BE-81B2-160F12953C7A}" type="parTrans" cxnId="{82F74336-54B6-481C-944C-775CCFD12523}">
      <dgm:prSet/>
      <dgm:spPr/>
      <dgm:t>
        <a:bodyPr/>
        <a:lstStyle/>
        <a:p>
          <a:endParaRPr lang="hr-HR"/>
        </a:p>
      </dgm:t>
    </dgm:pt>
    <dgm:pt modelId="{1BAB4E61-200D-4272-85EE-A0A62F51165B}" type="sibTrans" cxnId="{82F74336-54B6-481C-944C-775CCFD12523}">
      <dgm:prSet/>
      <dgm:spPr/>
      <dgm:t>
        <a:bodyPr/>
        <a:lstStyle/>
        <a:p>
          <a:endParaRPr lang="hr-HR"/>
        </a:p>
      </dgm:t>
    </dgm:pt>
    <dgm:pt modelId="{D344AEAA-3F88-4E67-8878-9CE61732863A}">
      <dgm:prSet custT="1"/>
      <dgm:spPr/>
      <dgm:t>
        <a:bodyPr/>
        <a:lstStyle/>
        <a:p>
          <a:r>
            <a:rPr lang="hr-HR" sz="2400" dirty="0"/>
            <a:t>Većina Arapa bila pismena</a:t>
          </a:r>
          <a:endParaRPr lang="en-US" sz="2400" dirty="0"/>
        </a:p>
      </dgm:t>
    </dgm:pt>
    <dgm:pt modelId="{D3D1D4F9-A282-463A-A344-942553794B58}" type="parTrans" cxnId="{36CB1437-CE15-4A12-BD7F-6303E3CF5B0D}">
      <dgm:prSet/>
      <dgm:spPr/>
      <dgm:t>
        <a:bodyPr/>
        <a:lstStyle/>
        <a:p>
          <a:endParaRPr lang="hr-HR"/>
        </a:p>
      </dgm:t>
    </dgm:pt>
    <dgm:pt modelId="{4B511360-02C2-4FB9-B996-8A127806D06D}" type="sibTrans" cxnId="{36CB1437-CE15-4A12-BD7F-6303E3CF5B0D}">
      <dgm:prSet/>
      <dgm:spPr/>
      <dgm:t>
        <a:bodyPr/>
        <a:lstStyle/>
        <a:p>
          <a:endParaRPr lang="hr-HR"/>
        </a:p>
      </dgm:t>
    </dgm:pt>
    <dgm:pt modelId="{D10EF9A8-C451-4728-9B4B-1C46C5BA2728}">
      <dgm:prSet custT="1"/>
      <dgm:spPr/>
      <dgm:t>
        <a:bodyPr/>
        <a:lstStyle/>
        <a:p>
          <a:r>
            <a:rPr lang="hr-HR" sz="2400" dirty="0"/>
            <a:t>Sveučilišta djelovala u velikim gradovima</a:t>
          </a:r>
          <a:endParaRPr lang="en-US" sz="2400" dirty="0"/>
        </a:p>
      </dgm:t>
    </dgm:pt>
    <dgm:pt modelId="{55522EDF-574E-4400-9C7C-57C8D71D8106}" type="parTrans" cxnId="{88A5FE1B-05DE-4D3F-BA17-B96A5407AF14}">
      <dgm:prSet/>
      <dgm:spPr/>
      <dgm:t>
        <a:bodyPr/>
        <a:lstStyle/>
        <a:p>
          <a:endParaRPr lang="hr-HR"/>
        </a:p>
      </dgm:t>
    </dgm:pt>
    <dgm:pt modelId="{7FB8D80E-0AA5-43F5-9F9A-4654F766AE9E}" type="sibTrans" cxnId="{88A5FE1B-05DE-4D3F-BA17-B96A5407AF14}">
      <dgm:prSet/>
      <dgm:spPr/>
      <dgm:t>
        <a:bodyPr/>
        <a:lstStyle/>
        <a:p>
          <a:endParaRPr lang="hr-HR"/>
        </a:p>
      </dgm:t>
    </dgm:pt>
    <dgm:pt modelId="{8DBB3ED6-27F4-4ACD-ADB6-D98F3FD11C7C}">
      <dgm:prSet custT="1"/>
      <dgm:spPr/>
      <dgm:t>
        <a:bodyPr/>
        <a:lstStyle/>
        <a:p>
          <a:r>
            <a:rPr lang="hr-HR" sz="2400" dirty="0"/>
            <a:t>Razvijene znanosti: medicina, matematika, astronomija i geografija</a:t>
          </a:r>
          <a:endParaRPr lang="en-US" sz="2400" dirty="0"/>
        </a:p>
      </dgm:t>
    </dgm:pt>
    <dgm:pt modelId="{6D60EB9F-F66D-4957-A533-9CBDF10D6472}" type="parTrans" cxnId="{DED09AAF-6B7A-4599-B9A9-18CF2DBE8396}">
      <dgm:prSet/>
      <dgm:spPr/>
      <dgm:t>
        <a:bodyPr/>
        <a:lstStyle/>
        <a:p>
          <a:endParaRPr lang="hr-HR"/>
        </a:p>
      </dgm:t>
    </dgm:pt>
    <dgm:pt modelId="{141B3C92-450D-45EA-9B98-5403EFE9E38C}" type="sibTrans" cxnId="{DED09AAF-6B7A-4599-B9A9-18CF2DBE8396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062F53-FE3A-454A-9C96-D1EF165D66B2}" type="pres">
      <dgm:prSet presAssocID="{3B7DE0B6-CB58-463D-9BA1-F4B94B96D088}" presName="spacer" presStyleCnt="0"/>
      <dgm:spPr/>
    </dgm:pt>
    <dgm:pt modelId="{5F29C080-5C8F-4EF1-A816-75161C851C59}" type="pres">
      <dgm:prSet presAssocID="{4127A042-B52B-4B77-95EC-7D528A32D9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420CE3-0B17-4FAA-8894-B33F16D95F27}" type="pres">
      <dgm:prSet presAssocID="{BE43E131-CD6C-427A-8BB0-F594C62634BE}" presName="spacer" presStyleCnt="0"/>
      <dgm:spPr/>
    </dgm:pt>
    <dgm:pt modelId="{9FEFA08D-A1DC-4AEE-8FFB-654FCD7D3893}" type="pres">
      <dgm:prSet presAssocID="{C0570052-A789-471C-9232-04DA3BEEDBC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0EB224-09DA-4158-B452-470B00F3DD2A}" type="pres">
      <dgm:prSet presAssocID="{1BAB4E61-200D-4272-85EE-A0A62F51165B}" presName="spacer" presStyleCnt="0"/>
      <dgm:spPr/>
    </dgm:pt>
    <dgm:pt modelId="{D122DA4A-E297-4D7A-BDB4-1279D32362BB}" type="pres">
      <dgm:prSet presAssocID="{D344AEAA-3F88-4E67-8878-9CE61732863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8822DB-4B12-42D6-915B-9C9A82E86E41}" type="pres">
      <dgm:prSet presAssocID="{4B511360-02C2-4FB9-B996-8A127806D06D}" presName="spacer" presStyleCnt="0"/>
      <dgm:spPr/>
    </dgm:pt>
    <dgm:pt modelId="{77A2D08F-C380-42A2-8EC0-CB91E8120FA0}" type="pres">
      <dgm:prSet presAssocID="{D10EF9A8-C451-4728-9B4B-1C46C5BA272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D572F7-4CDB-4548-B1B5-100C82E81E4A}" type="pres">
      <dgm:prSet presAssocID="{7FB8D80E-0AA5-43F5-9F9A-4654F766AE9E}" presName="spacer" presStyleCnt="0"/>
      <dgm:spPr/>
    </dgm:pt>
    <dgm:pt modelId="{B3B9B18C-683F-4CB6-9FF0-DC102FF5B22F}" type="pres">
      <dgm:prSet presAssocID="{8DBB3ED6-27F4-4ACD-ADB6-D98F3FD11C7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D1FE739-3EF9-4B78-8249-B4B90E7416D5}" srcId="{21734581-DE0F-46A3-A4DD-7D88964164CC}" destId="{4127A042-B52B-4B77-95EC-7D528A32D956}" srcOrd="1" destOrd="0" parTransId="{76F8288F-D521-4204-8A6B-D15DDAB1CE5C}" sibTransId="{BE43E131-CD6C-427A-8BB0-F594C62634BE}"/>
    <dgm:cxn modelId="{FB54B55F-68D5-42EF-A038-FB8AA6973552}" type="presOf" srcId="{C0570052-A789-471C-9232-04DA3BEEDBC6}" destId="{9FEFA08D-A1DC-4AEE-8FFB-654FCD7D3893}" srcOrd="0" destOrd="0" presId="urn:microsoft.com/office/officeart/2005/8/layout/vList2"/>
    <dgm:cxn modelId="{82F74336-54B6-481C-944C-775CCFD12523}" srcId="{21734581-DE0F-46A3-A4DD-7D88964164CC}" destId="{C0570052-A789-471C-9232-04DA3BEEDBC6}" srcOrd="2" destOrd="0" parTransId="{B8729B00-D7DB-40BE-81B2-160F12953C7A}" sibTransId="{1BAB4E61-200D-4272-85EE-A0A62F51165B}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752D398D-70EA-49E9-B94E-E95327C103A7}" type="presOf" srcId="{8DBB3ED6-27F4-4ACD-ADB6-D98F3FD11C7C}" destId="{B3B9B18C-683F-4CB6-9FF0-DC102FF5B22F}" srcOrd="0" destOrd="0" presId="urn:microsoft.com/office/officeart/2005/8/layout/vList2"/>
    <dgm:cxn modelId="{88A5FE1B-05DE-4D3F-BA17-B96A5407AF14}" srcId="{21734581-DE0F-46A3-A4DD-7D88964164CC}" destId="{D10EF9A8-C451-4728-9B4B-1C46C5BA2728}" srcOrd="4" destOrd="0" parTransId="{55522EDF-574E-4400-9C7C-57C8D71D8106}" sibTransId="{7FB8D80E-0AA5-43F5-9F9A-4654F766AE9E}"/>
    <dgm:cxn modelId="{D4F7EBAA-0682-451B-9DE5-575936ADB69C}" type="presOf" srcId="{D10EF9A8-C451-4728-9B4B-1C46C5BA2728}" destId="{77A2D08F-C380-42A2-8EC0-CB91E8120FA0}" srcOrd="0" destOrd="0" presId="urn:microsoft.com/office/officeart/2005/8/layout/vList2"/>
    <dgm:cxn modelId="{1ECED3D4-DCF2-411A-809D-105C54E09DCA}" type="presOf" srcId="{D344AEAA-3F88-4E67-8878-9CE61732863A}" destId="{D122DA4A-E297-4D7A-BDB4-1279D32362BB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DED09AAF-6B7A-4599-B9A9-18CF2DBE8396}" srcId="{21734581-DE0F-46A3-A4DD-7D88964164CC}" destId="{8DBB3ED6-27F4-4ACD-ADB6-D98F3FD11C7C}" srcOrd="5" destOrd="0" parTransId="{6D60EB9F-F66D-4957-A533-9CBDF10D6472}" sibTransId="{141B3C92-450D-45EA-9B98-5403EFE9E38C}"/>
    <dgm:cxn modelId="{36CB1437-CE15-4A12-BD7F-6303E3CF5B0D}" srcId="{21734581-DE0F-46A3-A4DD-7D88964164CC}" destId="{D344AEAA-3F88-4E67-8878-9CE61732863A}" srcOrd="3" destOrd="0" parTransId="{D3D1D4F9-A282-463A-A344-942553794B58}" sibTransId="{4B511360-02C2-4FB9-B996-8A127806D06D}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0A62E2D7-CF5D-404A-BD2A-047C1A9E1CB8}" type="presOf" srcId="{4127A042-B52B-4B77-95EC-7D528A32D956}" destId="{5F29C080-5C8F-4EF1-A816-75161C851C59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2005F6C0-6BB5-42E6-B052-AC395B1A8411}" type="presParOf" srcId="{73A2E6A9-4F7A-461B-88F0-77D4049852C7}" destId="{02062F53-FE3A-454A-9C96-D1EF165D66B2}" srcOrd="1" destOrd="0" presId="urn:microsoft.com/office/officeart/2005/8/layout/vList2"/>
    <dgm:cxn modelId="{27050A3D-83B5-4B37-86C3-B4AB8D5614EA}" type="presParOf" srcId="{73A2E6A9-4F7A-461B-88F0-77D4049852C7}" destId="{5F29C080-5C8F-4EF1-A816-75161C851C59}" srcOrd="2" destOrd="0" presId="urn:microsoft.com/office/officeart/2005/8/layout/vList2"/>
    <dgm:cxn modelId="{F71708F2-D049-48E9-AEB0-4DB78210CB1E}" type="presParOf" srcId="{73A2E6A9-4F7A-461B-88F0-77D4049852C7}" destId="{01420CE3-0B17-4FAA-8894-B33F16D95F27}" srcOrd="3" destOrd="0" presId="urn:microsoft.com/office/officeart/2005/8/layout/vList2"/>
    <dgm:cxn modelId="{BB2B7A3D-923B-46D2-A31F-A5211578D6EE}" type="presParOf" srcId="{73A2E6A9-4F7A-461B-88F0-77D4049852C7}" destId="{9FEFA08D-A1DC-4AEE-8FFB-654FCD7D3893}" srcOrd="4" destOrd="0" presId="urn:microsoft.com/office/officeart/2005/8/layout/vList2"/>
    <dgm:cxn modelId="{5E8E76AF-A284-4F81-BB34-0D8C7B765561}" type="presParOf" srcId="{73A2E6A9-4F7A-461B-88F0-77D4049852C7}" destId="{9D0EB224-09DA-4158-B452-470B00F3DD2A}" srcOrd="5" destOrd="0" presId="urn:microsoft.com/office/officeart/2005/8/layout/vList2"/>
    <dgm:cxn modelId="{5F967FDC-32DE-49A1-A147-BF628D985C07}" type="presParOf" srcId="{73A2E6A9-4F7A-461B-88F0-77D4049852C7}" destId="{D122DA4A-E297-4D7A-BDB4-1279D32362BB}" srcOrd="6" destOrd="0" presId="urn:microsoft.com/office/officeart/2005/8/layout/vList2"/>
    <dgm:cxn modelId="{32CB233F-1137-4E1F-B53B-7676A25CA49F}" type="presParOf" srcId="{73A2E6A9-4F7A-461B-88F0-77D4049852C7}" destId="{068822DB-4B12-42D6-915B-9C9A82E86E41}" srcOrd="7" destOrd="0" presId="urn:microsoft.com/office/officeart/2005/8/layout/vList2"/>
    <dgm:cxn modelId="{BA5C2424-1A4B-4848-905F-76791CBCD164}" type="presParOf" srcId="{73A2E6A9-4F7A-461B-88F0-77D4049852C7}" destId="{77A2D08F-C380-42A2-8EC0-CB91E8120FA0}" srcOrd="8" destOrd="0" presId="urn:microsoft.com/office/officeart/2005/8/layout/vList2"/>
    <dgm:cxn modelId="{EDA6FB76-9B1A-43A9-867A-963F12B3FD85}" type="presParOf" srcId="{73A2E6A9-4F7A-461B-88F0-77D4049852C7}" destId="{9AD572F7-4CDB-4548-B1B5-100C82E81E4A}" srcOrd="9" destOrd="0" presId="urn:microsoft.com/office/officeart/2005/8/layout/vList2"/>
    <dgm:cxn modelId="{2E67EDBE-9BAF-4617-80DC-EE7C94569C1F}" type="presParOf" srcId="{73A2E6A9-4F7A-461B-88F0-77D4049852C7}" destId="{B3B9B18C-683F-4CB6-9FF0-DC102FF5B2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Matematičari zbog trgovine imali poseban ugled u društvu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5B182B55-6429-46D0-A900-1E5347FFFCF7}">
      <dgm:prSet custT="1"/>
      <dgm:spPr/>
      <dgm:t>
        <a:bodyPr/>
        <a:lstStyle/>
        <a:p>
          <a:r>
            <a:rPr lang="hr-HR" sz="2400" dirty="0"/>
            <a:t>Najpoznatiji matematičar Perzijanac Al-</a:t>
          </a:r>
          <a:r>
            <a:rPr lang="hr-HR" sz="2400" dirty="0" err="1"/>
            <a:t>Khwarizi</a:t>
          </a:r>
          <a:r>
            <a:rPr lang="hr-HR" sz="2400" dirty="0"/>
            <a:t>, koji je u latinskim prijevodima poznat kao </a:t>
          </a:r>
          <a:r>
            <a:rPr lang="hr-HR" sz="2400" dirty="0" err="1"/>
            <a:t>Algoritmus</a:t>
          </a:r>
          <a:endParaRPr lang="en-US" sz="2400" dirty="0"/>
        </a:p>
      </dgm:t>
    </dgm:pt>
    <dgm:pt modelId="{65EEEB9E-8319-4AEB-BA60-2A43446CF197}" type="parTrans" cxnId="{D9D17CB0-6ACD-4185-9607-6ED84AA91334}">
      <dgm:prSet/>
      <dgm:spPr/>
      <dgm:t>
        <a:bodyPr/>
        <a:lstStyle/>
        <a:p>
          <a:endParaRPr lang="hr-HR"/>
        </a:p>
      </dgm:t>
    </dgm:pt>
    <dgm:pt modelId="{D15FDACA-3A89-4267-B7F2-27EB3A578EE0}" type="sibTrans" cxnId="{D9D17CB0-6ACD-4185-9607-6ED84AA91334}">
      <dgm:prSet/>
      <dgm:spPr/>
      <dgm:t>
        <a:bodyPr/>
        <a:lstStyle/>
        <a:p>
          <a:endParaRPr lang="hr-HR"/>
        </a:p>
      </dgm:t>
    </dgm:pt>
    <dgm:pt modelId="{778DF5EF-9E81-495C-8B0E-524F92AB440F}">
      <dgm:prSet custT="1"/>
      <dgm:spPr/>
      <dgm:t>
        <a:bodyPr/>
        <a:lstStyle/>
        <a:p>
          <a:r>
            <a:rPr lang="hr-HR" sz="2400" dirty="0"/>
            <a:t>Algoritam, postupak za rješavanje matematičkih problema</a:t>
          </a:r>
          <a:endParaRPr lang="en-US" sz="2400" dirty="0"/>
        </a:p>
      </dgm:t>
    </dgm:pt>
    <dgm:pt modelId="{2C063622-0C8C-4CE1-822F-D26733AEAE20}" type="parTrans" cxnId="{863BC133-8B94-4AC1-9EDD-4AA74B671D4C}">
      <dgm:prSet/>
      <dgm:spPr/>
      <dgm:t>
        <a:bodyPr/>
        <a:lstStyle/>
        <a:p>
          <a:endParaRPr lang="hr-HR"/>
        </a:p>
      </dgm:t>
    </dgm:pt>
    <dgm:pt modelId="{1D95CD61-A6E1-4EB7-B590-C8E9BAAA18E7}" type="sibTrans" cxnId="{863BC133-8B94-4AC1-9EDD-4AA74B671D4C}">
      <dgm:prSet/>
      <dgm:spPr/>
      <dgm:t>
        <a:bodyPr/>
        <a:lstStyle/>
        <a:p>
          <a:endParaRPr lang="hr-HR"/>
        </a:p>
      </dgm:t>
    </dgm:pt>
    <dgm:pt modelId="{85857B3A-FBFB-4ED3-BDF2-6499B88B58FF}">
      <dgm:prSet custT="1"/>
      <dgm:spPr/>
      <dgm:t>
        <a:bodyPr/>
        <a:lstStyle/>
        <a:p>
          <a:r>
            <a:rPr lang="hr-HR" sz="2400" dirty="0"/>
            <a:t>Izrada prvih navigacijskih karata</a:t>
          </a:r>
          <a:endParaRPr lang="en-US" sz="2400" dirty="0"/>
        </a:p>
      </dgm:t>
    </dgm:pt>
    <dgm:pt modelId="{920F0448-D637-4ABC-9A0B-F039280C0151}" type="parTrans" cxnId="{77C3F0EF-810C-4E7C-ABD2-006534E00525}">
      <dgm:prSet/>
      <dgm:spPr/>
      <dgm:t>
        <a:bodyPr/>
        <a:lstStyle/>
        <a:p>
          <a:endParaRPr lang="hr-HR"/>
        </a:p>
      </dgm:t>
    </dgm:pt>
    <dgm:pt modelId="{3D919A68-5C96-401B-A433-B84EF10A5ABE}" type="sibTrans" cxnId="{77C3F0EF-810C-4E7C-ABD2-006534E00525}">
      <dgm:prSet/>
      <dgm:spPr/>
      <dgm:t>
        <a:bodyPr/>
        <a:lstStyle/>
        <a:p>
          <a:endParaRPr lang="hr-HR"/>
        </a:p>
      </dgm:t>
    </dgm:pt>
    <dgm:pt modelId="{5AC3E5F5-E190-4E30-B486-2C97C1C799F3}">
      <dgm:prSet custT="1"/>
      <dgm:spPr/>
      <dgm:t>
        <a:bodyPr/>
        <a:lstStyle/>
        <a:p>
          <a:r>
            <a:rPr lang="hr-HR" sz="2400" dirty="0"/>
            <a:t>Usavršavanje astronomskih instrumenata</a:t>
          </a:r>
          <a:endParaRPr lang="en-US" sz="2400" dirty="0"/>
        </a:p>
      </dgm:t>
    </dgm:pt>
    <dgm:pt modelId="{0B63A7C5-9FB5-45C7-9FD5-871B3B8BA269}" type="parTrans" cxnId="{D7D5F272-F621-4847-99E0-EB4893FC6ED2}">
      <dgm:prSet/>
      <dgm:spPr/>
      <dgm:t>
        <a:bodyPr/>
        <a:lstStyle/>
        <a:p>
          <a:endParaRPr lang="hr-HR"/>
        </a:p>
      </dgm:t>
    </dgm:pt>
    <dgm:pt modelId="{47DB7695-6FD3-4104-8312-AAC5D4360CF7}" type="sibTrans" cxnId="{D7D5F272-F621-4847-99E0-EB4893FC6ED2}">
      <dgm:prSet/>
      <dgm:spPr/>
      <dgm:t>
        <a:bodyPr/>
        <a:lstStyle/>
        <a:p>
          <a:endParaRPr lang="hr-HR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5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43601B-927B-4C2D-AA46-1BE81BBE8B7E}" type="pres">
      <dgm:prSet presAssocID="{E89E81AA-28E3-447E-B89D-EA4027CEF02D}" presName="spacer" presStyleCnt="0"/>
      <dgm:spPr/>
    </dgm:pt>
    <dgm:pt modelId="{4574CC29-83C2-4333-8657-82AD16A1BA63}" type="pres">
      <dgm:prSet presAssocID="{5B182B55-6429-46D0-A900-1E5347FFFC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E0F220-DA4E-41E2-B233-2A9955048A88}" type="pres">
      <dgm:prSet presAssocID="{D15FDACA-3A89-4267-B7F2-27EB3A578EE0}" presName="spacer" presStyleCnt="0"/>
      <dgm:spPr/>
    </dgm:pt>
    <dgm:pt modelId="{48657647-8C50-469A-A50D-F51490E727A8}" type="pres">
      <dgm:prSet presAssocID="{778DF5EF-9E81-495C-8B0E-524F92AB44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EA87C-E66C-4049-925D-095A2C47B4B7}" type="pres">
      <dgm:prSet presAssocID="{1D95CD61-A6E1-4EB7-B590-C8E9BAAA18E7}" presName="spacer" presStyleCnt="0"/>
      <dgm:spPr/>
    </dgm:pt>
    <dgm:pt modelId="{4FD35C74-46CF-481E-8616-F9B3FFFEB6DE}" type="pres">
      <dgm:prSet presAssocID="{85857B3A-FBFB-4ED3-BDF2-6499B88B58F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7791AD-F0D9-4173-9E07-AE8C105E3995}" type="pres">
      <dgm:prSet presAssocID="{3D919A68-5C96-401B-A433-B84EF10A5ABE}" presName="spacer" presStyleCnt="0"/>
      <dgm:spPr/>
    </dgm:pt>
    <dgm:pt modelId="{E04E5851-4016-4ECD-BB07-ADE406FE4E43}" type="pres">
      <dgm:prSet presAssocID="{5AC3E5F5-E190-4E30-B486-2C97C1C799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D7D5F272-F621-4847-99E0-EB4893FC6ED2}" srcId="{554A291B-5859-4E7D-ADF3-B016FB24E479}" destId="{5AC3E5F5-E190-4E30-B486-2C97C1C799F3}" srcOrd="4" destOrd="0" parTransId="{0B63A7C5-9FB5-45C7-9FD5-871B3B8BA269}" sibTransId="{47DB7695-6FD3-4104-8312-AAC5D4360CF7}"/>
    <dgm:cxn modelId="{A12A6008-7C7F-40C4-843A-0DA600E43388}" type="presOf" srcId="{5AC3E5F5-E190-4E30-B486-2C97C1C799F3}" destId="{E04E5851-4016-4ECD-BB07-ADE406FE4E43}" srcOrd="0" destOrd="0" presId="urn:microsoft.com/office/officeart/2005/8/layout/vList2"/>
    <dgm:cxn modelId="{D9D17CB0-6ACD-4185-9607-6ED84AA91334}" srcId="{554A291B-5859-4E7D-ADF3-B016FB24E479}" destId="{5B182B55-6429-46D0-A900-1E5347FFFCF7}" srcOrd="1" destOrd="0" parTransId="{65EEEB9E-8319-4AEB-BA60-2A43446CF197}" sibTransId="{D15FDACA-3A89-4267-B7F2-27EB3A578EE0}"/>
    <dgm:cxn modelId="{51BF62F9-9269-41AB-94C5-D43F0544A7F5}" type="presOf" srcId="{5B182B55-6429-46D0-A900-1E5347FFFCF7}" destId="{4574CC29-83C2-4333-8657-82AD16A1BA63}" srcOrd="0" destOrd="0" presId="urn:microsoft.com/office/officeart/2005/8/layout/vList2"/>
    <dgm:cxn modelId="{9412916F-3D81-4C86-8F0A-6225D09A61E1}" type="presOf" srcId="{778DF5EF-9E81-495C-8B0E-524F92AB440F}" destId="{48657647-8C50-469A-A50D-F51490E727A8}" srcOrd="0" destOrd="0" presId="urn:microsoft.com/office/officeart/2005/8/layout/vList2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77C3F0EF-810C-4E7C-ABD2-006534E00525}" srcId="{554A291B-5859-4E7D-ADF3-B016FB24E479}" destId="{85857B3A-FBFB-4ED3-BDF2-6499B88B58FF}" srcOrd="3" destOrd="0" parTransId="{920F0448-D637-4ABC-9A0B-F039280C0151}" sibTransId="{3D919A68-5C96-401B-A433-B84EF10A5ABE}"/>
    <dgm:cxn modelId="{863BC133-8B94-4AC1-9EDD-4AA74B671D4C}" srcId="{554A291B-5859-4E7D-ADF3-B016FB24E479}" destId="{778DF5EF-9E81-495C-8B0E-524F92AB440F}" srcOrd="2" destOrd="0" parTransId="{2C063622-0C8C-4CE1-822F-D26733AEAE20}" sibTransId="{1D95CD61-A6E1-4EB7-B590-C8E9BAAA18E7}"/>
    <dgm:cxn modelId="{A6D3F22B-B5E6-470D-8187-B44FD716D428}" type="presOf" srcId="{85857B3A-FBFB-4ED3-BDF2-6499B88B58FF}" destId="{4FD35C74-46CF-481E-8616-F9B3FFFEB6DE}" srcOrd="0" destOrd="0" presId="urn:microsoft.com/office/officeart/2005/8/layout/vList2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ECD748C6-11B7-4D3F-989B-DE0BFB00ED60}" type="presParOf" srcId="{644FA55A-6B57-48CB-BA32-ED135EAD1745}" destId="{A143601B-927B-4C2D-AA46-1BE81BBE8B7E}" srcOrd="1" destOrd="0" presId="urn:microsoft.com/office/officeart/2005/8/layout/vList2"/>
    <dgm:cxn modelId="{27021BA3-C280-4E4D-ACB2-7E041EF5A02F}" type="presParOf" srcId="{644FA55A-6B57-48CB-BA32-ED135EAD1745}" destId="{4574CC29-83C2-4333-8657-82AD16A1BA63}" srcOrd="2" destOrd="0" presId="urn:microsoft.com/office/officeart/2005/8/layout/vList2"/>
    <dgm:cxn modelId="{C5A5562E-074A-4EFD-AF48-6A19D7E15326}" type="presParOf" srcId="{644FA55A-6B57-48CB-BA32-ED135EAD1745}" destId="{95E0F220-DA4E-41E2-B233-2A9955048A88}" srcOrd="3" destOrd="0" presId="urn:microsoft.com/office/officeart/2005/8/layout/vList2"/>
    <dgm:cxn modelId="{A160F401-11EE-4381-8934-422B9B4F07ED}" type="presParOf" srcId="{644FA55A-6B57-48CB-BA32-ED135EAD1745}" destId="{48657647-8C50-469A-A50D-F51490E727A8}" srcOrd="4" destOrd="0" presId="urn:microsoft.com/office/officeart/2005/8/layout/vList2"/>
    <dgm:cxn modelId="{B9B5B354-871D-4E36-84EF-35B00D3F32CF}" type="presParOf" srcId="{644FA55A-6B57-48CB-BA32-ED135EAD1745}" destId="{936EA87C-E66C-4049-925D-095A2C47B4B7}" srcOrd="5" destOrd="0" presId="urn:microsoft.com/office/officeart/2005/8/layout/vList2"/>
    <dgm:cxn modelId="{2ADFE5B5-20D3-4B1F-BB2C-2A96816033F1}" type="presParOf" srcId="{644FA55A-6B57-48CB-BA32-ED135EAD1745}" destId="{4FD35C74-46CF-481E-8616-F9B3FFFEB6DE}" srcOrd="6" destOrd="0" presId="urn:microsoft.com/office/officeart/2005/8/layout/vList2"/>
    <dgm:cxn modelId="{F7273897-9EC7-4801-8376-318345372639}" type="presParOf" srcId="{644FA55A-6B57-48CB-BA32-ED135EAD1745}" destId="{D57791AD-F0D9-4173-9E07-AE8C105E3995}" srcOrd="7" destOrd="0" presId="urn:microsoft.com/office/officeart/2005/8/layout/vList2"/>
    <dgm:cxn modelId="{CDAC3F71-21FA-4C4F-B462-C3CF1619BC17}" type="presParOf" srcId="{644FA55A-6B57-48CB-BA32-ED135EAD1745}" destId="{E04E5851-4016-4ECD-BB07-ADE406FE4E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800" dirty="0"/>
            <a:t>Kompas preuzeli od Kineza i donijeli u Europu</a:t>
          </a:r>
          <a:endParaRPr lang="en-US" sz="28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506C803F-F362-49D5-82B6-DAC377A3BABB}">
      <dgm:prSet custT="1"/>
      <dgm:spPr/>
      <dgm:t>
        <a:bodyPr/>
        <a:lstStyle/>
        <a:p>
          <a:r>
            <a:rPr lang="hr-HR" sz="2800" dirty="0"/>
            <a:t>Očuvali i preveli djela starih Grka i Rimljana koja su u Europi bila nepoznata</a:t>
          </a:r>
          <a:endParaRPr lang="en-US" sz="2800" dirty="0"/>
        </a:p>
      </dgm:t>
    </dgm:pt>
    <dgm:pt modelId="{356A45AC-73B9-4B32-A07A-8EF3785DDD02}" type="parTrans" cxnId="{0607985E-CB56-4EC8-9E26-FAF42C371388}">
      <dgm:prSet/>
      <dgm:spPr/>
      <dgm:t>
        <a:bodyPr/>
        <a:lstStyle/>
        <a:p>
          <a:endParaRPr lang="hr-HR"/>
        </a:p>
      </dgm:t>
    </dgm:pt>
    <dgm:pt modelId="{3FBC3914-FDA5-4B53-B4FC-23DDC66D739A}" type="sibTrans" cxnId="{0607985E-CB56-4EC8-9E26-FAF42C371388}">
      <dgm:prSet/>
      <dgm:spPr/>
      <dgm:t>
        <a:bodyPr/>
        <a:lstStyle/>
        <a:p>
          <a:endParaRPr lang="hr-HR"/>
        </a:p>
      </dgm:t>
    </dgm:pt>
    <dgm:pt modelId="{22A3CAEF-1242-406B-9798-3A750EAB6E14}">
      <dgm:prSet custT="1"/>
      <dgm:spPr/>
      <dgm:t>
        <a:bodyPr/>
        <a:lstStyle/>
        <a:p>
          <a:r>
            <a:rPr lang="hr-HR" sz="2800" dirty="0"/>
            <a:t>Veliki utjecaj na stil i način gradnje</a:t>
          </a:r>
          <a:endParaRPr lang="en-US" sz="2800" dirty="0"/>
        </a:p>
      </dgm:t>
    </dgm:pt>
    <dgm:pt modelId="{D4F7BD67-7CC4-4027-B352-14303671EF43}" type="parTrans" cxnId="{50306F5E-81D0-4982-8D98-68E5B9ED31D9}">
      <dgm:prSet/>
      <dgm:spPr/>
      <dgm:t>
        <a:bodyPr/>
        <a:lstStyle/>
        <a:p>
          <a:endParaRPr lang="hr-HR"/>
        </a:p>
      </dgm:t>
    </dgm:pt>
    <dgm:pt modelId="{10BDE4A9-8EA3-4B38-83F8-1F65270D056B}" type="sibTrans" cxnId="{50306F5E-81D0-4982-8D98-68E5B9ED31D9}">
      <dgm:prSet/>
      <dgm:spPr/>
      <dgm:t>
        <a:bodyPr/>
        <a:lstStyle/>
        <a:p>
          <a:endParaRPr lang="hr-HR"/>
        </a:p>
      </dgm:t>
    </dgm:pt>
    <dgm:pt modelId="{684967EA-EE86-499A-A224-6C721164ABDD}">
      <dgm:prSet custT="1"/>
      <dgm:spPr/>
      <dgm:t>
        <a:bodyPr/>
        <a:lstStyle/>
        <a:p>
          <a:r>
            <a:rPr lang="hr-HR" sz="2800" dirty="0"/>
            <a:t>Knjižnice s velikim brojem knjiga</a:t>
          </a:r>
          <a:endParaRPr lang="en-US" sz="2800" dirty="0"/>
        </a:p>
      </dgm:t>
    </dgm:pt>
    <dgm:pt modelId="{7A7753D6-EFE2-46FD-BC4F-6F0B188545EA}" type="parTrans" cxnId="{2ED4D378-FE0F-49E3-B331-7806271DAE0F}">
      <dgm:prSet/>
      <dgm:spPr/>
      <dgm:t>
        <a:bodyPr/>
        <a:lstStyle/>
        <a:p>
          <a:endParaRPr lang="hr-HR"/>
        </a:p>
      </dgm:t>
    </dgm:pt>
    <dgm:pt modelId="{15052097-79CD-4100-8ED0-5EB9FF45FDD2}" type="sibTrans" cxnId="{2ED4D378-FE0F-49E3-B331-7806271DAE0F}">
      <dgm:prSet/>
      <dgm:spPr/>
      <dgm:t>
        <a:bodyPr/>
        <a:lstStyle/>
        <a:p>
          <a:endParaRPr lang="hr-HR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46FFA8-24D3-4BFB-B16C-3E31BA9309FB}" type="pres">
      <dgm:prSet presAssocID="{E89E81AA-28E3-447E-B89D-EA4027CEF02D}" presName="spacer" presStyleCnt="0"/>
      <dgm:spPr/>
    </dgm:pt>
    <dgm:pt modelId="{B8937D41-460C-4EC6-949A-54C06A4092B4}" type="pres">
      <dgm:prSet presAssocID="{22A3CAEF-1242-406B-9798-3A750EAB6E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72966B-8E69-4F1D-9EF8-6267F4DEAA80}" type="pres">
      <dgm:prSet presAssocID="{10BDE4A9-8EA3-4B38-83F8-1F65270D056B}" presName="spacer" presStyleCnt="0"/>
      <dgm:spPr/>
    </dgm:pt>
    <dgm:pt modelId="{1F83E806-A438-48F4-9568-DAAB2ABC3746}" type="pres">
      <dgm:prSet presAssocID="{684967EA-EE86-499A-A224-6C721164AB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4EC7DE-C872-41FD-8C45-C7A13F0574D8}" type="pres">
      <dgm:prSet presAssocID="{15052097-79CD-4100-8ED0-5EB9FF45FDD2}" presName="spacer" presStyleCnt="0"/>
      <dgm:spPr/>
    </dgm:pt>
    <dgm:pt modelId="{14AE662D-AEE5-468A-A066-311EA117D19B}" type="pres">
      <dgm:prSet presAssocID="{506C803F-F362-49D5-82B6-DAC377A3BA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76A44D-420B-45C3-8B19-1BD2C510E0AA}" type="presOf" srcId="{684967EA-EE86-499A-A224-6C721164ABDD}" destId="{1F83E806-A438-48F4-9568-DAAB2ABC3746}" srcOrd="0" destOrd="0" presId="urn:microsoft.com/office/officeart/2005/8/layout/vList2"/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50306F5E-81D0-4982-8D98-68E5B9ED31D9}" srcId="{554A291B-5859-4E7D-ADF3-B016FB24E479}" destId="{22A3CAEF-1242-406B-9798-3A750EAB6E14}" srcOrd="1" destOrd="0" parTransId="{D4F7BD67-7CC4-4027-B352-14303671EF43}" sibTransId="{10BDE4A9-8EA3-4B38-83F8-1F65270D056B}"/>
    <dgm:cxn modelId="{2C3554E7-DC76-46F2-8DD7-218C51D5544A}" type="presOf" srcId="{22A3CAEF-1242-406B-9798-3A750EAB6E14}" destId="{B8937D41-460C-4EC6-949A-54C06A4092B4}" srcOrd="0" destOrd="0" presId="urn:microsoft.com/office/officeart/2005/8/layout/vList2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0607985E-CB56-4EC8-9E26-FAF42C371388}" srcId="{554A291B-5859-4E7D-ADF3-B016FB24E479}" destId="{506C803F-F362-49D5-82B6-DAC377A3BABB}" srcOrd="3" destOrd="0" parTransId="{356A45AC-73B9-4B32-A07A-8EF3785DDD02}" sibTransId="{3FBC3914-FDA5-4B53-B4FC-23DDC66D739A}"/>
    <dgm:cxn modelId="{2ED4D378-FE0F-49E3-B331-7806271DAE0F}" srcId="{554A291B-5859-4E7D-ADF3-B016FB24E479}" destId="{684967EA-EE86-499A-A224-6C721164ABDD}" srcOrd="2" destOrd="0" parTransId="{7A7753D6-EFE2-46FD-BC4F-6F0B188545EA}" sibTransId="{15052097-79CD-4100-8ED0-5EB9FF45FDD2}"/>
    <dgm:cxn modelId="{56FA2494-D61A-46CA-A565-2D6FA48D5232}" type="presOf" srcId="{506C803F-F362-49D5-82B6-DAC377A3BABB}" destId="{14AE662D-AEE5-468A-A066-311EA117D19B}" srcOrd="0" destOrd="0" presId="urn:microsoft.com/office/officeart/2005/8/layout/vList2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6DF1B9DD-D39F-4667-8145-3911B77C6A43}" type="presParOf" srcId="{53DC98A1-614D-471B-8704-AFD850C78CE5}" destId="{CD46FFA8-24D3-4BFB-B16C-3E31BA9309FB}" srcOrd="1" destOrd="0" presId="urn:microsoft.com/office/officeart/2005/8/layout/vList2"/>
    <dgm:cxn modelId="{3EBDE6E3-067D-4C74-BA73-125D4BAFAD1D}" type="presParOf" srcId="{53DC98A1-614D-471B-8704-AFD850C78CE5}" destId="{B8937D41-460C-4EC6-949A-54C06A4092B4}" srcOrd="2" destOrd="0" presId="urn:microsoft.com/office/officeart/2005/8/layout/vList2"/>
    <dgm:cxn modelId="{0F78E3AB-0DF7-44AB-BDA9-E1697ADFAD37}" type="presParOf" srcId="{53DC98A1-614D-471B-8704-AFD850C78CE5}" destId="{9D72966B-8E69-4F1D-9EF8-6267F4DEAA80}" srcOrd="3" destOrd="0" presId="urn:microsoft.com/office/officeart/2005/8/layout/vList2"/>
    <dgm:cxn modelId="{2E7C76C6-9BA9-48BF-9B2B-FAF653DF8331}" type="presParOf" srcId="{53DC98A1-614D-471B-8704-AFD850C78CE5}" destId="{1F83E806-A438-48F4-9568-DAAB2ABC3746}" srcOrd="4" destOrd="0" presId="urn:microsoft.com/office/officeart/2005/8/layout/vList2"/>
    <dgm:cxn modelId="{E6A03275-17F2-49A1-9780-5AB30A5D33C4}" type="presParOf" srcId="{53DC98A1-614D-471B-8704-AFD850C78CE5}" destId="{324EC7DE-C872-41FD-8C45-C7A13F0574D8}" srcOrd="5" destOrd="0" presId="urn:microsoft.com/office/officeart/2005/8/layout/vList2"/>
    <dgm:cxn modelId="{C5FE2421-4097-460B-A255-F237CDD4BEB6}" type="presParOf" srcId="{53DC98A1-614D-471B-8704-AFD850C78CE5}" destId="{14AE662D-AEE5-468A-A066-311EA117D1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187688-DB1F-4312-AC92-81BD9B0165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60430F-F36E-4AFB-84CC-5A18C712A0E5}">
      <dgm:prSet custT="1"/>
      <dgm:spPr/>
      <dgm:t>
        <a:bodyPr/>
        <a:lstStyle/>
        <a:p>
          <a:r>
            <a:rPr lang="hr-HR" sz="2400" dirty="0"/>
            <a:t>Judeja pretvorena u rimsku provinciju</a:t>
          </a:r>
          <a:endParaRPr lang="en-US" sz="2400" dirty="0"/>
        </a:p>
      </dgm:t>
    </dgm:pt>
    <dgm:pt modelId="{41C06A3B-8FAF-4322-A74F-0E4FD55B424D}" type="parTrans" cxnId="{6DB21740-6386-406B-8C78-A792C74FE202}">
      <dgm:prSet/>
      <dgm:spPr/>
      <dgm:t>
        <a:bodyPr/>
        <a:lstStyle/>
        <a:p>
          <a:endParaRPr lang="en-US"/>
        </a:p>
      </dgm:t>
    </dgm:pt>
    <dgm:pt modelId="{2E03AACA-D6FF-412D-B90B-39A48ED1ECA1}" type="sibTrans" cxnId="{6DB21740-6386-406B-8C78-A792C74FE202}">
      <dgm:prSet/>
      <dgm:spPr/>
      <dgm:t>
        <a:bodyPr/>
        <a:lstStyle/>
        <a:p>
          <a:endParaRPr lang="en-US"/>
        </a:p>
      </dgm:t>
    </dgm:pt>
    <dgm:pt modelId="{B1C2509C-0CBA-4548-80A8-3442FBD977A6}">
      <dgm:prSet custT="1"/>
      <dgm:spPr/>
      <dgm:t>
        <a:bodyPr/>
        <a:lstStyle/>
        <a:p>
          <a:r>
            <a:rPr lang="hr-HR" sz="2400" dirty="0"/>
            <a:t>Brojni neuspjeli ustanci i raseljavanje Židova</a:t>
          </a:r>
          <a:endParaRPr lang="en-US" sz="2400" dirty="0"/>
        </a:p>
      </dgm:t>
    </dgm:pt>
    <dgm:pt modelId="{CF6AA6D0-3D41-44F2-BFED-06D89C93399D}" type="parTrans" cxnId="{5927383B-817E-40AB-B639-C728521F7DD3}">
      <dgm:prSet/>
      <dgm:spPr/>
      <dgm:t>
        <a:bodyPr/>
        <a:lstStyle/>
        <a:p>
          <a:endParaRPr lang="en-US"/>
        </a:p>
      </dgm:t>
    </dgm:pt>
    <dgm:pt modelId="{E1BC5E86-9DBD-4525-824B-B7E24F4833F9}" type="sibTrans" cxnId="{5927383B-817E-40AB-B639-C728521F7DD3}">
      <dgm:prSet/>
      <dgm:spPr/>
      <dgm:t>
        <a:bodyPr/>
        <a:lstStyle/>
        <a:p>
          <a:endParaRPr lang="en-US"/>
        </a:p>
      </dgm:t>
    </dgm:pt>
    <dgm:pt modelId="{363760EF-0B37-4E67-BE06-A4E2E4118DD6}">
      <dgm:prSet custT="1"/>
      <dgm:spPr/>
      <dgm:t>
        <a:bodyPr/>
        <a:lstStyle/>
        <a:p>
          <a:r>
            <a:rPr lang="hr-HR" sz="2400" dirty="0"/>
            <a:t>Geografsko-kulturna podjela među Židovima</a:t>
          </a:r>
          <a:endParaRPr lang="en-US" sz="2400" dirty="0"/>
        </a:p>
      </dgm:t>
    </dgm:pt>
    <dgm:pt modelId="{D7855CC1-E58A-42FE-AE7F-99490CDDB7C8}" type="parTrans" cxnId="{47A10D74-94F7-428A-BF73-E5B4FDBA55D9}">
      <dgm:prSet/>
      <dgm:spPr/>
      <dgm:t>
        <a:bodyPr/>
        <a:lstStyle/>
        <a:p>
          <a:endParaRPr lang="hr-HR"/>
        </a:p>
      </dgm:t>
    </dgm:pt>
    <dgm:pt modelId="{837775F9-A19C-4CC5-B459-1CD3E8390B94}" type="sibTrans" cxnId="{47A10D74-94F7-428A-BF73-E5B4FDBA55D9}">
      <dgm:prSet/>
      <dgm:spPr/>
      <dgm:t>
        <a:bodyPr/>
        <a:lstStyle/>
        <a:p>
          <a:endParaRPr lang="hr-HR"/>
        </a:p>
      </dgm:t>
    </dgm:pt>
    <dgm:pt modelId="{D5DDA73F-CBBD-4A95-B6CE-793965E95BF8}">
      <dgm:prSet custT="1"/>
      <dgm:spPr/>
      <dgm:t>
        <a:bodyPr/>
        <a:lstStyle/>
        <a:p>
          <a:r>
            <a:rPr lang="hr-HR" sz="2400" dirty="0"/>
            <a:t>Aktivni sudionici gospodarskog i društvenog života Bizanta</a:t>
          </a:r>
          <a:endParaRPr lang="en-US" sz="2400" dirty="0"/>
        </a:p>
      </dgm:t>
    </dgm:pt>
    <dgm:pt modelId="{52D7300C-684C-4BFD-8659-FDF9C8E54965}" type="parTrans" cxnId="{1ABBAB32-12C4-443D-889D-E350AC1B51C0}">
      <dgm:prSet/>
      <dgm:spPr/>
      <dgm:t>
        <a:bodyPr/>
        <a:lstStyle/>
        <a:p>
          <a:endParaRPr lang="hr-HR"/>
        </a:p>
      </dgm:t>
    </dgm:pt>
    <dgm:pt modelId="{65171EC7-A028-4A9A-AB09-87DB529B4C0E}" type="sibTrans" cxnId="{1ABBAB32-12C4-443D-889D-E350AC1B51C0}">
      <dgm:prSet/>
      <dgm:spPr/>
      <dgm:t>
        <a:bodyPr/>
        <a:lstStyle/>
        <a:p>
          <a:endParaRPr lang="hr-HR"/>
        </a:p>
      </dgm:t>
    </dgm:pt>
    <dgm:pt modelId="{AE3D4CFF-19D1-4496-984E-E213D653A97F}">
      <dgm:prSet custT="1"/>
      <dgm:spPr/>
      <dgm:t>
        <a:bodyPr/>
        <a:lstStyle/>
        <a:p>
          <a:r>
            <a:rPr lang="hr-HR" sz="2400" dirty="0"/>
            <a:t>Protužidovski zakoni, V. do VII. stoljeće</a:t>
          </a:r>
          <a:endParaRPr lang="en-US" sz="2400" dirty="0"/>
        </a:p>
      </dgm:t>
    </dgm:pt>
    <dgm:pt modelId="{900F78DC-D3E0-4377-909E-38E8785BD234}" type="parTrans" cxnId="{A67412F2-515A-428F-A017-3A15658681A2}">
      <dgm:prSet/>
      <dgm:spPr/>
      <dgm:t>
        <a:bodyPr/>
        <a:lstStyle/>
        <a:p>
          <a:endParaRPr lang="hr-HR"/>
        </a:p>
      </dgm:t>
    </dgm:pt>
    <dgm:pt modelId="{05F8C445-04EA-459F-B8C3-31902B5B6394}" type="sibTrans" cxnId="{A67412F2-515A-428F-A017-3A15658681A2}">
      <dgm:prSet/>
      <dgm:spPr/>
      <dgm:t>
        <a:bodyPr/>
        <a:lstStyle/>
        <a:p>
          <a:endParaRPr lang="hr-HR"/>
        </a:p>
      </dgm:t>
    </dgm:pt>
    <dgm:pt modelId="{58D8D98B-8CB3-44B0-8491-E67C2676A147}">
      <dgm:prSet custT="1"/>
      <dgm:spPr/>
      <dgm:t>
        <a:bodyPr/>
        <a:lstStyle/>
        <a:p>
          <a:r>
            <a:rPr lang="hr-HR" sz="2400" dirty="0"/>
            <a:t>Simpatije prema prodoru Arapa na Sredozemlje </a:t>
          </a:r>
          <a:endParaRPr lang="en-US" sz="2400" dirty="0"/>
        </a:p>
      </dgm:t>
    </dgm:pt>
    <dgm:pt modelId="{46C75C65-BF67-4A91-9ECD-0A2FE1033D8F}" type="parTrans" cxnId="{B6DF3AAB-C72B-492D-BCEC-72F69E9145E3}">
      <dgm:prSet/>
      <dgm:spPr/>
      <dgm:t>
        <a:bodyPr/>
        <a:lstStyle/>
        <a:p>
          <a:endParaRPr lang="hr-HR"/>
        </a:p>
      </dgm:t>
    </dgm:pt>
    <dgm:pt modelId="{DECC65B7-2E24-4A80-B270-B0B4BFDA9C3E}" type="sibTrans" cxnId="{B6DF3AAB-C72B-492D-BCEC-72F69E9145E3}">
      <dgm:prSet/>
      <dgm:spPr/>
      <dgm:t>
        <a:bodyPr/>
        <a:lstStyle/>
        <a:p>
          <a:endParaRPr lang="hr-HR"/>
        </a:p>
      </dgm:t>
    </dgm:pt>
    <dgm:pt modelId="{B3976411-E817-4AC9-A732-3B386284272E}" type="pres">
      <dgm:prSet presAssocID="{C2187688-DB1F-4312-AC92-81BD9B0165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FD0F167-0882-451F-A961-0DCF83E79715}" type="pres">
      <dgm:prSet presAssocID="{F160430F-F36E-4AFB-84CC-5A18C712A0E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7FAEF-D808-48F4-84F6-A35DFEECFB8B}" type="pres">
      <dgm:prSet presAssocID="{2E03AACA-D6FF-412D-B90B-39A48ED1ECA1}" presName="spacer" presStyleCnt="0"/>
      <dgm:spPr/>
    </dgm:pt>
    <dgm:pt modelId="{F35F54BF-AB04-4353-9E36-1968BC6D4065}" type="pres">
      <dgm:prSet presAssocID="{B1C2509C-0CBA-4548-80A8-3442FBD977A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297588-964C-40FB-978B-9F5917428498}" type="pres">
      <dgm:prSet presAssocID="{E1BC5E86-9DBD-4525-824B-B7E24F4833F9}" presName="spacer" presStyleCnt="0"/>
      <dgm:spPr/>
    </dgm:pt>
    <dgm:pt modelId="{429B72DC-CFAA-4ACA-890F-EDFB5E332227}" type="pres">
      <dgm:prSet presAssocID="{363760EF-0B37-4E67-BE06-A4E2E4118DD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F655E6-0451-4D4C-BF34-C1252D38DFA2}" type="pres">
      <dgm:prSet presAssocID="{837775F9-A19C-4CC5-B459-1CD3E8390B94}" presName="spacer" presStyleCnt="0"/>
      <dgm:spPr/>
    </dgm:pt>
    <dgm:pt modelId="{ABAFDD61-6CE3-42ED-94F6-3A3F8C004B9B}" type="pres">
      <dgm:prSet presAssocID="{D5DDA73F-CBBD-4A95-B6CE-793965E95BF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8FE4BA-099E-47BF-B93B-88AAA975F1D0}" type="pres">
      <dgm:prSet presAssocID="{65171EC7-A028-4A9A-AB09-87DB529B4C0E}" presName="spacer" presStyleCnt="0"/>
      <dgm:spPr/>
    </dgm:pt>
    <dgm:pt modelId="{00A1B577-EC02-4D67-8FB1-E15A22F81C95}" type="pres">
      <dgm:prSet presAssocID="{AE3D4CFF-19D1-4496-984E-E213D653A97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74AC8D-D535-4C07-B5DC-EC71797FFDF4}" type="pres">
      <dgm:prSet presAssocID="{05F8C445-04EA-459F-B8C3-31902B5B6394}" presName="spacer" presStyleCnt="0"/>
      <dgm:spPr/>
    </dgm:pt>
    <dgm:pt modelId="{AE7E7724-2ECF-4C05-8140-60736E29A36D}" type="pres">
      <dgm:prSet presAssocID="{58D8D98B-8CB3-44B0-8491-E67C2676A14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7412F2-515A-428F-A017-3A15658681A2}" srcId="{C2187688-DB1F-4312-AC92-81BD9B016546}" destId="{AE3D4CFF-19D1-4496-984E-E213D653A97F}" srcOrd="4" destOrd="0" parTransId="{900F78DC-D3E0-4377-909E-38E8785BD234}" sibTransId="{05F8C445-04EA-459F-B8C3-31902B5B6394}"/>
    <dgm:cxn modelId="{1ABBAB32-12C4-443D-889D-E350AC1B51C0}" srcId="{C2187688-DB1F-4312-AC92-81BD9B016546}" destId="{D5DDA73F-CBBD-4A95-B6CE-793965E95BF8}" srcOrd="3" destOrd="0" parTransId="{52D7300C-684C-4BFD-8659-FDF9C8E54965}" sibTransId="{65171EC7-A028-4A9A-AB09-87DB529B4C0E}"/>
    <dgm:cxn modelId="{BFD70C88-CE76-4DF2-919E-47717559AEC6}" type="presOf" srcId="{B1C2509C-0CBA-4548-80A8-3442FBD977A6}" destId="{F35F54BF-AB04-4353-9E36-1968BC6D4065}" srcOrd="0" destOrd="0" presId="urn:microsoft.com/office/officeart/2005/8/layout/vList2"/>
    <dgm:cxn modelId="{B6DF3AAB-C72B-492D-BCEC-72F69E9145E3}" srcId="{C2187688-DB1F-4312-AC92-81BD9B016546}" destId="{58D8D98B-8CB3-44B0-8491-E67C2676A147}" srcOrd="5" destOrd="0" parTransId="{46C75C65-BF67-4A91-9ECD-0A2FE1033D8F}" sibTransId="{DECC65B7-2E24-4A80-B270-B0B4BFDA9C3E}"/>
    <dgm:cxn modelId="{41EC735C-0BB9-4DF9-B9BF-377879EC97C4}" type="presOf" srcId="{F160430F-F36E-4AFB-84CC-5A18C712A0E5}" destId="{7FD0F167-0882-451F-A961-0DCF83E79715}" srcOrd="0" destOrd="0" presId="urn:microsoft.com/office/officeart/2005/8/layout/vList2"/>
    <dgm:cxn modelId="{47A10D74-94F7-428A-BF73-E5B4FDBA55D9}" srcId="{C2187688-DB1F-4312-AC92-81BD9B016546}" destId="{363760EF-0B37-4E67-BE06-A4E2E4118DD6}" srcOrd="2" destOrd="0" parTransId="{D7855CC1-E58A-42FE-AE7F-99490CDDB7C8}" sibTransId="{837775F9-A19C-4CC5-B459-1CD3E8390B94}"/>
    <dgm:cxn modelId="{06D300EA-C19F-49F1-B5AF-28098B99AEBE}" type="presOf" srcId="{AE3D4CFF-19D1-4496-984E-E213D653A97F}" destId="{00A1B577-EC02-4D67-8FB1-E15A22F81C95}" srcOrd="0" destOrd="0" presId="urn:microsoft.com/office/officeart/2005/8/layout/vList2"/>
    <dgm:cxn modelId="{C8A41BFA-68A7-41CF-BEB4-8EA603B027A4}" type="presOf" srcId="{363760EF-0B37-4E67-BE06-A4E2E4118DD6}" destId="{429B72DC-CFAA-4ACA-890F-EDFB5E332227}" srcOrd="0" destOrd="0" presId="urn:microsoft.com/office/officeart/2005/8/layout/vList2"/>
    <dgm:cxn modelId="{6DB21740-6386-406B-8C78-A792C74FE202}" srcId="{C2187688-DB1F-4312-AC92-81BD9B016546}" destId="{F160430F-F36E-4AFB-84CC-5A18C712A0E5}" srcOrd="0" destOrd="0" parTransId="{41C06A3B-8FAF-4322-A74F-0E4FD55B424D}" sibTransId="{2E03AACA-D6FF-412D-B90B-39A48ED1ECA1}"/>
    <dgm:cxn modelId="{9C97736E-CB9F-4C77-88E8-5263DC36860D}" type="presOf" srcId="{D5DDA73F-CBBD-4A95-B6CE-793965E95BF8}" destId="{ABAFDD61-6CE3-42ED-94F6-3A3F8C004B9B}" srcOrd="0" destOrd="0" presId="urn:microsoft.com/office/officeart/2005/8/layout/vList2"/>
    <dgm:cxn modelId="{5927383B-817E-40AB-B639-C728521F7DD3}" srcId="{C2187688-DB1F-4312-AC92-81BD9B016546}" destId="{B1C2509C-0CBA-4548-80A8-3442FBD977A6}" srcOrd="1" destOrd="0" parTransId="{CF6AA6D0-3D41-44F2-BFED-06D89C93399D}" sibTransId="{E1BC5E86-9DBD-4525-824B-B7E24F4833F9}"/>
    <dgm:cxn modelId="{7062379D-F82D-47F4-BD0B-3F0E09E092D1}" type="presOf" srcId="{C2187688-DB1F-4312-AC92-81BD9B016546}" destId="{B3976411-E817-4AC9-A732-3B386284272E}" srcOrd="0" destOrd="0" presId="urn:microsoft.com/office/officeart/2005/8/layout/vList2"/>
    <dgm:cxn modelId="{0BF4EFD8-62CC-40B7-82A3-0358788BC8DE}" type="presOf" srcId="{58D8D98B-8CB3-44B0-8491-E67C2676A147}" destId="{AE7E7724-2ECF-4C05-8140-60736E29A36D}" srcOrd="0" destOrd="0" presId="urn:microsoft.com/office/officeart/2005/8/layout/vList2"/>
    <dgm:cxn modelId="{7FC68C35-4362-46FD-B56F-2387A06825FA}" type="presParOf" srcId="{B3976411-E817-4AC9-A732-3B386284272E}" destId="{7FD0F167-0882-451F-A961-0DCF83E79715}" srcOrd="0" destOrd="0" presId="urn:microsoft.com/office/officeart/2005/8/layout/vList2"/>
    <dgm:cxn modelId="{46CCFA2B-FD15-4B62-82E2-D8A5A570F602}" type="presParOf" srcId="{B3976411-E817-4AC9-A732-3B386284272E}" destId="{A197FAEF-D808-48F4-84F6-A35DFEECFB8B}" srcOrd="1" destOrd="0" presId="urn:microsoft.com/office/officeart/2005/8/layout/vList2"/>
    <dgm:cxn modelId="{25067D79-B05B-4E80-8FE7-5C073FDE6E1C}" type="presParOf" srcId="{B3976411-E817-4AC9-A732-3B386284272E}" destId="{F35F54BF-AB04-4353-9E36-1968BC6D4065}" srcOrd="2" destOrd="0" presId="urn:microsoft.com/office/officeart/2005/8/layout/vList2"/>
    <dgm:cxn modelId="{7996D405-46B2-45EA-8FCA-2457BC4CC162}" type="presParOf" srcId="{B3976411-E817-4AC9-A732-3B386284272E}" destId="{0A297588-964C-40FB-978B-9F5917428498}" srcOrd="3" destOrd="0" presId="urn:microsoft.com/office/officeart/2005/8/layout/vList2"/>
    <dgm:cxn modelId="{E32CD823-1335-4F8B-9E61-D993990B1EEA}" type="presParOf" srcId="{B3976411-E817-4AC9-A732-3B386284272E}" destId="{429B72DC-CFAA-4ACA-890F-EDFB5E332227}" srcOrd="4" destOrd="0" presId="urn:microsoft.com/office/officeart/2005/8/layout/vList2"/>
    <dgm:cxn modelId="{C4C93773-47E6-4BDF-9F00-04E0E42C0CE9}" type="presParOf" srcId="{B3976411-E817-4AC9-A732-3B386284272E}" destId="{FBF655E6-0451-4D4C-BF34-C1252D38DFA2}" srcOrd="5" destOrd="0" presId="urn:microsoft.com/office/officeart/2005/8/layout/vList2"/>
    <dgm:cxn modelId="{0C596785-C475-460E-940D-652E86897541}" type="presParOf" srcId="{B3976411-E817-4AC9-A732-3B386284272E}" destId="{ABAFDD61-6CE3-42ED-94F6-3A3F8C004B9B}" srcOrd="6" destOrd="0" presId="urn:microsoft.com/office/officeart/2005/8/layout/vList2"/>
    <dgm:cxn modelId="{698506E7-6BBF-4D5F-8D0A-6BDB55F5B3B3}" type="presParOf" srcId="{B3976411-E817-4AC9-A732-3B386284272E}" destId="{CA8FE4BA-099E-47BF-B93B-88AAA975F1D0}" srcOrd="7" destOrd="0" presId="urn:microsoft.com/office/officeart/2005/8/layout/vList2"/>
    <dgm:cxn modelId="{789F3FC6-4D61-4504-B6CE-1070AFF57137}" type="presParOf" srcId="{B3976411-E817-4AC9-A732-3B386284272E}" destId="{00A1B577-EC02-4D67-8FB1-E15A22F81C95}" srcOrd="8" destOrd="0" presId="urn:microsoft.com/office/officeart/2005/8/layout/vList2"/>
    <dgm:cxn modelId="{96A36EE4-E321-4573-94C2-4CC638A2ACEC}" type="presParOf" srcId="{B3976411-E817-4AC9-A732-3B386284272E}" destId="{0F74AC8D-D535-4C07-B5DC-EC71797FFDF4}" srcOrd="9" destOrd="0" presId="urn:microsoft.com/office/officeart/2005/8/layout/vList2"/>
    <dgm:cxn modelId="{8BCA9FE6-D0F7-4074-8D8C-B51D9347AACE}" type="presParOf" srcId="{B3976411-E817-4AC9-A732-3B386284272E}" destId="{AE7E7724-2ECF-4C05-8140-60736E29A3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89C2E2-32A3-4D43-B3BB-300DE53544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49283C-F552-42AE-953D-A13729BD06F1}">
      <dgm:prSet custT="1"/>
      <dgm:spPr/>
      <dgm:t>
        <a:bodyPr/>
        <a:lstStyle/>
        <a:p>
          <a:r>
            <a:rPr lang="hr-HR" sz="2400" dirty="0"/>
            <a:t>Suživot Arapa i Židova na </a:t>
          </a:r>
          <a:r>
            <a:rPr lang="hr-HR" sz="2400" dirty="0" err="1"/>
            <a:t>Pirenejskom</a:t>
          </a:r>
          <a:r>
            <a:rPr lang="hr-HR" sz="2400" dirty="0"/>
            <a:t> poluotoku, VIII. i IX. stoljeće</a:t>
          </a:r>
          <a:endParaRPr lang="en-US" sz="2400" dirty="0"/>
        </a:p>
      </dgm:t>
    </dgm:pt>
    <dgm:pt modelId="{33B013DB-3EED-466D-9E0B-35AA7047F4E5}" type="parTrans" cxnId="{3C9FEA66-0500-4178-94DA-3E525FD71F30}">
      <dgm:prSet/>
      <dgm:spPr/>
      <dgm:t>
        <a:bodyPr/>
        <a:lstStyle/>
        <a:p>
          <a:endParaRPr lang="en-US"/>
        </a:p>
      </dgm:t>
    </dgm:pt>
    <dgm:pt modelId="{3C5A3E49-F1AB-4965-9FFF-98A7BC0B078C}" type="sibTrans" cxnId="{3C9FEA66-0500-4178-94DA-3E525FD71F30}">
      <dgm:prSet/>
      <dgm:spPr/>
      <dgm:t>
        <a:bodyPr/>
        <a:lstStyle/>
        <a:p>
          <a:endParaRPr lang="en-US"/>
        </a:p>
      </dgm:t>
    </dgm:pt>
    <dgm:pt modelId="{B9276935-D87F-44E2-A7BB-AADBB4D9709A}">
      <dgm:prSet custT="1"/>
      <dgm:spPr/>
      <dgm:t>
        <a:bodyPr/>
        <a:lstStyle/>
        <a:p>
          <a:r>
            <a:rPr lang="hr-HR" sz="2400" dirty="0"/>
            <a:t>Aktivno sudjelovanje u napretku društva i znanosti</a:t>
          </a:r>
          <a:endParaRPr lang="en-US" sz="2400" dirty="0"/>
        </a:p>
      </dgm:t>
    </dgm:pt>
    <dgm:pt modelId="{3C036949-3AED-403D-895D-C4F10A66E59D}" type="parTrans" cxnId="{33E04FD3-F9E2-4C1E-948E-3A1F9AE31FD5}">
      <dgm:prSet/>
      <dgm:spPr/>
      <dgm:t>
        <a:bodyPr/>
        <a:lstStyle/>
        <a:p>
          <a:endParaRPr lang="en-US"/>
        </a:p>
      </dgm:t>
    </dgm:pt>
    <dgm:pt modelId="{3A7B997B-A2F5-4074-88A0-46995406DFA8}" type="sibTrans" cxnId="{33E04FD3-F9E2-4C1E-948E-3A1F9AE31FD5}">
      <dgm:prSet/>
      <dgm:spPr/>
      <dgm:t>
        <a:bodyPr/>
        <a:lstStyle/>
        <a:p>
          <a:endParaRPr lang="en-US"/>
        </a:p>
      </dgm:t>
    </dgm:pt>
    <dgm:pt modelId="{5922BF82-BED0-4E6D-B952-355E16068F01}">
      <dgm:prSet custT="1"/>
      <dgm:spPr/>
      <dgm:t>
        <a:bodyPr/>
        <a:lstStyle/>
        <a:p>
          <a:r>
            <a:rPr lang="hr-HR" sz="2400" dirty="0"/>
            <a:t>Vrsni obrtnici i trgovci, diplomati, liječnici, astronomi i prevoditelji</a:t>
          </a:r>
        </a:p>
      </dgm:t>
    </dgm:pt>
    <dgm:pt modelId="{6564A9A2-AEF8-4183-B9AB-2324CCC94CAB}" type="parTrans" cxnId="{CDA44F04-F54C-412E-8A3B-BE43A5FD4270}">
      <dgm:prSet/>
      <dgm:spPr/>
      <dgm:t>
        <a:bodyPr/>
        <a:lstStyle/>
        <a:p>
          <a:endParaRPr lang="hr-HR"/>
        </a:p>
      </dgm:t>
    </dgm:pt>
    <dgm:pt modelId="{4895D164-1C78-4E45-8652-8F65D4B269F8}" type="sibTrans" cxnId="{CDA44F04-F54C-412E-8A3B-BE43A5FD4270}">
      <dgm:prSet/>
      <dgm:spPr/>
      <dgm:t>
        <a:bodyPr/>
        <a:lstStyle/>
        <a:p>
          <a:endParaRPr lang="hr-HR"/>
        </a:p>
      </dgm:t>
    </dgm:pt>
    <dgm:pt modelId="{EA4FBF0A-247C-465E-8847-84229759EB23}">
      <dgm:prSet custT="1"/>
      <dgm:spPr/>
      <dgm:t>
        <a:bodyPr/>
        <a:lstStyle/>
        <a:p>
          <a:r>
            <a:rPr lang="hr-HR" sz="2400" dirty="0" err="1" smtClean="0"/>
            <a:t>Tzv</a:t>
          </a:r>
          <a:r>
            <a:rPr lang="hr-HR" sz="2400" dirty="0"/>
            <a:t>. zlatno doba Židova u arapskoj Španjolskoj</a:t>
          </a:r>
          <a:endParaRPr lang="en-US" sz="2400" dirty="0"/>
        </a:p>
      </dgm:t>
    </dgm:pt>
    <dgm:pt modelId="{6290F904-C651-4F70-A2BC-783C6B14B3B6}" type="parTrans" cxnId="{E07ED73C-ED41-456A-9DB7-812976CD2466}">
      <dgm:prSet/>
      <dgm:spPr/>
      <dgm:t>
        <a:bodyPr/>
        <a:lstStyle/>
        <a:p>
          <a:endParaRPr lang="hr-HR"/>
        </a:p>
      </dgm:t>
    </dgm:pt>
    <dgm:pt modelId="{E60EC55E-6DC7-495C-833A-D271711DEA48}" type="sibTrans" cxnId="{E07ED73C-ED41-456A-9DB7-812976CD2466}">
      <dgm:prSet/>
      <dgm:spPr/>
      <dgm:t>
        <a:bodyPr/>
        <a:lstStyle/>
        <a:p>
          <a:endParaRPr lang="hr-HR"/>
        </a:p>
      </dgm:t>
    </dgm:pt>
    <dgm:pt modelId="{2FC0B998-05A4-4481-B9BB-E8F9A14CFBCB}">
      <dgm:prSet custT="1"/>
      <dgm:spPr/>
      <dgm:t>
        <a:bodyPr/>
        <a:lstStyle/>
        <a:p>
          <a:r>
            <a:rPr lang="hr-HR" sz="2400" dirty="0"/>
            <a:t> Akademija u Cordobi, središte znanja u kojem su zajedno djelovali arapski i židovski učenjaci</a:t>
          </a:r>
          <a:endParaRPr lang="en-US" sz="2400" dirty="0"/>
        </a:p>
      </dgm:t>
    </dgm:pt>
    <dgm:pt modelId="{59C55CE0-2E5A-4F9F-806E-CF3F9E09134F}" type="parTrans" cxnId="{A960FCD5-E1DA-4E7F-A53C-E2B368C4D02E}">
      <dgm:prSet/>
      <dgm:spPr/>
      <dgm:t>
        <a:bodyPr/>
        <a:lstStyle/>
        <a:p>
          <a:endParaRPr lang="hr-HR"/>
        </a:p>
      </dgm:t>
    </dgm:pt>
    <dgm:pt modelId="{83253678-E195-4FBD-A42F-B633317D3699}" type="sibTrans" cxnId="{A960FCD5-E1DA-4E7F-A53C-E2B368C4D02E}">
      <dgm:prSet/>
      <dgm:spPr/>
      <dgm:t>
        <a:bodyPr/>
        <a:lstStyle/>
        <a:p>
          <a:endParaRPr lang="hr-HR"/>
        </a:p>
      </dgm:t>
    </dgm:pt>
    <dgm:pt modelId="{75A196F8-4033-4EEB-9509-D242045DAEFF}" type="pres">
      <dgm:prSet presAssocID="{0989C2E2-32A3-4D43-B3BB-300DE53544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AB7A74-7086-4A86-A0A1-2C07A709889F}" type="pres">
      <dgm:prSet presAssocID="{F949283C-F552-42AE-953D-A13729BD06F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05A267-0FBF-4DD0-A0D3-B5F709EF4517}" type="pres">
      <dgm:prSet presAssocID="{3C5A3E49-F1AB-4965-9FFF-98A7BC0B078C}" presName="spacer" presStyleCnt="0"/>
      <dgm:spPr/>
    </dgm:pt>
    <dgm:pt modelId="{6293E387-A2A7-4B95-80A5-1B59480D75A3}" type="pres">
      <dgm:prSet presAssocID="{B9276935-D87F-44E2-A7BB-AADBB4D970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1DF62E-3D7F-41DA-8E1D-C1F6CBC181F5}" type="pres">
      <dgm:prSet presAssocID="{3A7B997B-A2F5-4074-88A0-46995406DFA8}" presName="spacer" presStyleCnt="0"/>
      <dgm:spPr/>
    </dgm:pt>
    <dgm:pt modelId="{548F9073-3B98-46A7-BF88-D206D06B9BEC}" type="pres">
      <dgm:prSet presAssocID="{5922BF82-BED0-4E6D-B952-355E16068F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57E6C2-9D08-4AAC-992A-45E7827ABDB3}" type="pres">
      <dgm:prSet presAssocID="{4895D164-1C78-4E45-8652-8F65D4B269F8}" presName="spacer" presStyleCnt="0"/>
      <dgm:spPr/>
    </dgm:pt>
    <dgm:pt modelId="{4E3F18D2-0A3F-4B08-BE09-6823349C8676}" type="pres">
      <dgm:prSet presAssocID="{EA4FBF0A-247C-465E-8847-84229759EB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2C4667-CD27-4CA2-825C-D182DF17947A}" type="pres">
      <dgm:prSet presAssocID="{E60EC55E-6DC7-495C-833A-D271711DEA48}" presName="spacer" presStyleCnt="0"/>
      <dgm:spPr/>
    </dgm:pt>
    <dgm:pt modelId="{09E35F41-E75F-4171-9D15-352A11CB24FC}" type="pres">
      <dgm:prSet presAssocID="{2FC0B998-05A4-4481-B9BB-E8F9A14CFBC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E04FD3-F9E2-4C1E-948E-3A1F9AE31FD5}" srcId="{0989C2E2-32A3-4D43-B3BB-300DE5354461}" destId="{B9276935-D87F-44E2-A7BB-AADBB4D9709A}" srcOrd="1" destOrd="0" parTransId="{3C036949-3AED-403D-895D-C4F10A66E59D}" sibTransId="{3A7B997B-A2F5-4074-88A0-46995406DFA8}"/>
    <dgm:cxn modelId="{A960FCD5-E1DA-4E7F-A53C-E2B368C4D02E}" srcId="{0989C2E2-32A3-4D43-B3BB-300DE5354461}" destId="{2FC0B998-05A4-4481-B9BB-E8F9A14CFBCB}" srcOrd="4" destOrd="0" parTransId="{59C55CE0-2E5A-4F9F-806E-CF3F9E09134F}" sibTransId="{83253678-E195-4FBD-A42F-B633317D3699}"/>
    <dgm:cxn modelId="{E0A6B176-0BA4-4EE8-8784-736804A750AC}" type="presOf" srcId="{F949283C-F552-42AE-953D-A13729BD06F1}" destId="{6FAB7A74-7086-4A86-A0A1-2C07A709889F}" srcOrd="0" destOrd="0" presId="urn:microsoft.com/office/officeart/2005/8/layout/vList2"/>
    <dgm:cxn modelId="{938B2730-5D8D-4D3D-9A5E-EA2BD2B1237A}" type="presOf" srcId="{2FC0B998-05A4-4481-B9BB-E8F9A14CFBCB}" destId="{09E35F41-E75F-4171-9D15-352A11CB24FC}" srcOrd="0" destOrd="0" presId="urn:microsoft.com/office/officeart/2005/8/layout/vList2"/>
    <dgm:cxn modelId="{30D51960-3793-4216-892D-455751AA4857}" type="presOf" srcId="{EA4FBF0A-247C-465E-8847-84229759EB23}" destId="{4E3F18D2-0A3F-4B08-BE09-6823349C8676}" srcOrd="0" destOrd="0" presId="urn:microsoft.com/office/officeart/2005/8/layout/vList2"/>
    <dgm:cxn modelId="{0C19BA8E-96AD-48B4-B26B-B84E0CFED239}" type="presOf" srcId="{0989C2E2-32A3-4D43-B3BB-300DE5354461}" destId="{75A196F8-4033-4EEB-9509-D242045DAEFF}" srcOrd="0" destOrd="0" presId="urn:microsoft.com/office/officeart/2005/8/layout/vList2"/>
    <dgm:cxn modelId="{CDA44F04-F54C-412E-8A3B-BE43A5FD4270}" srcId="{0989C2E2-32A3-4D43-B3BB-300DE5354461}" destId="{5922BF82-BED0-4E6D-B952-355E16068F01}" srcOrd="2" destOrd="0" parTransId="{6564A9A2-AEF8-4183-B9AB-2324CCC94CAB}" sibTransId="{4895D164-1C78-4E45-8652-8F65D4B269F8}"/>
    <dgm:cxn modelId="{E34D29DD-C2AB-4695-9B16-3EA4913DDD10}" type="presOf" srcId="{B9276935-D87F-44E2-A7BB-AADBB4D9709A}" destId="{6293E387-A2A7-4B95-80A5-1B59480D75A3}" srcOrd="0" destOrd="0" presId="urn:microsoft.com/office/officeart/2005/8/layout/vList2"/>
    <dgm:cxn modelId="{3C9FEA66-0500-4178-94DA-3E525FD71F30}" srcId="{0989C2E2-32A3-4D43-B3BB-300DE5354461}" destId="{F949283C-F552-42AE-953D-A13729BD06F1}" srcOrd="0" destOrd="0" parTransId="{33B013DB-3EED-466D-9E0B-35AA7047F4E5}" sibTransId="{3C5A3E49-F1AB-4965-9FFF-98A7BC0B078C}"/>
    <dgm:cxn modelId="{986CF9F5-64F8-48C2-885A-3D847009A217}" type="presOf" srcId="{5922BF82-BED0-4E6D-B952-355E16068F01}" destId="{548F9073-3B98-46A7-BF88-D206D06B9BEC}" srcOrd="0" destOrd="0" presId="urn:microsoft.com/office/officeart/2005/8/layout/vList2"/>
    <dgm:cxn modelId="{E07ED73C-ED41-456A-9DB7-812976CD2466}" srcId="{0989C2E2-32A3-4D43-B3BB-300DE5354461}" destId="{EA4FBF0A-247C-465E-8847-84229759EB23}" srcOrd="3" destOrd="0" parTransId="{6290F904-C651-4F70-A2BC-783C6B14B3B6}" sibTransId="{E60EC55E-6DC7-495C-833A-D271711DEA48}"/>
    <dgm:cxn modelId="{1234C8B9-775F-426C-9831-F29DF3DB0D19}" type="presParOf" srcId="{75A196F8-4033-4EEB-9509-D242045DAEFF}" destId="{6FAB7A74-7086-4A86-A0A1-2C07A709889F}" srcOrd="0" destOrd="0" presId="urn:microsoft.com/office/officeart/2005/8/layout/vList2"/>
    <dgm:cxn modelId="{A575F7CF-42C7-4487-A907-5BE668788A00}" type="presParOf" srcId="{75A196F8-4033-4EEB-9509-D242045DAEFF}" destId="{9405A267-0FBF-4DD0-A0D3-B5F709EF4517}" srcOrd="1" destOrd="0" presId="urn:microsoft.com/office/officeart/2005/8/layout/vList2"/>
    <dgm:cxn modelId="{8FB16C40-4E0E-4B07-AA63-048627E843F6}" type="presParOf" srcId="{75A196F8-4033-4EEB-9509-D242045DAEFF}" destId="{6293E387-A2A7-4B95-80A5-1B59480D75A3}" srcOrd="2" destOrd="0" presId="urn:microsoft.com/office/officeart/2005/8/layout/vList2"/>
    <dgm:cxn modelId="{5554586A-661F-4A2C-9234-C56DF914165B}" type="presParOf" srcId="{75A196F8-4033-4EEB-9509-D242045DAEFF}" destId="{8C1DF62E-3D7F-41DA-8E1D-C1F6CBC181F5}" srcOrd="3" destOrd="0" presId="urn:microsoft.com/office/officeart/2005/8/layout/vList2"/>
    <dgm:cxn modelId="{67368C67-EA3E-44A3-8B13-3B5637F6B75E}" type="presParOf" srcId="{75A196F8-4033-4EEB-9509-D242045DAEFF}" destId="{548F9073-3B98-46A7-BF88-D206D06B9BEC}" srcOrd="4" destOrd="0" presId="urn:microsoft.com/office/officeart/2005/8/layout/vList2"/>
    <dgm:cxn modelId="{35CB38E4-E13C-4248-ADF3-BD6EB7F665E4}" type="presParOf" srcId="{75A196F8-4033-4EEB-9509-D242045DAEFF}" destId="{2C57E6C2-9D08-4AAC-992A-45E7827ABDB3}" srcOrd="5" destOrd="0" presId="urn:microsoft.com/office/officeart/2005/8/layout/vList2"/>
    <dgm:cxn modelId="{E1246F43-548A-4B47-A366-1495830403D1}" type="presParOf" srcId="{75A196F8-4033-4EEB-9509-D242045DAEFF}" destId="{4E3F18D2-0A3F-4B08-BE09-6823349C8676}" srcOrd="6" destOrd="0" presId="urn:microsoft.com/office/officeart/2005/8/layout/vList2"/>
    <dgm:cxn modelId="{D33A83D8-60E9-4417-B283-5A283D757FBB}" type="presParOf" srcId="{75A196F8-4033-4EEB-9509-D242045DAEFF}" destId="{0C2C4667-CD27-4CA2-825C-D182DF17947A}" srcOrd="7" destOrd="0" presId="urn:microsoft.com/office/officeart/2005/8/layout/vList2"/>
    <dgm:cxn modelId="{61135C6C-5942-4FF9-AD10-F16D86B1143A}" type="presParOf" srcId="{75A196F8-4033-4EEB-9509-D242045DAEFF}" destId="{09E35F41-E75F-4171-9D15-352A11CB24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0D6B44-2249-4D40-8C2E-B661565E98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6D5CC8-59F0-4CD8-8E61-E544C8710D11}">
      <dgm:prSet/>
      <dgm:spPr/>
      <dgm:t>
        <a:bodyPr/>
        <a:lstStyle/>
        <a:p>
          <a:r>
            <a:rPr lang="hr-HR" dirty="0"/>
            <a:t>U kršćanskoj Europi Židovi imaju nepovoljan društveni položaj</a:t>
          </a:r>
          <a:endParaRPr lang="en-US" dirty="0"/>
        </a:p>
      </dgm:t>
    </dgm:pt>
    <dgm:pt modelId="{56B23AFD-335D-4FE7-BFC9-72A428189F56}" type="parTrans" cxnId="{3907125A-AC39-4018-8D2B-E7A3B30C412F}">
      <dgm:prSet/>
      <dgm:spPr/>
      <dgm:t>
        <a:bodyPr/>
        <a:lstStyle/>
        <a:p>
          <a:endParaRPr lang="en-US"/>
        </a:p>
      </dgm:t>
    </dgm:pt>
    <dgm:pt modelId="{78FE1CD9-F6C0-4BEF-969A-5263BD9DBB63}" type="sibTrans" cxnId="{3907125A-AC39-4018-8D2B-E7A3B30C412F}">
      <dgm:prSet/>
      <dgm:spPr/>
      <dgm:t>
        <a:bodyPr/>
        <a:lstStyle/>
        <a:p>
          <a:endParaRPr lang="en-US"/>
        </a:p>
      </dgm:t>
    </dgm:pt>
    <dgm:pt modelId="{5A1C8C4D-8F25-4522-808E-3F259234A6D6}">
      <dgm:prSet/>
      <dgm:spPr/>
      <dgm:t>
        <a:bodyPr/>
        <a:lstStyle/>
        <a:p>
          <a:r>
            <a:rPr lang="hr-HR" dirty="0"/>
            <a:t>Nametanje nošenja posebnih oznaka za prepoznavanje</a:t>
          </a:r>
          <a:endParaRPr lang="en-US" dirty="0"/>
        </a:p>
      </dgm:t>
    </dgm:pt>
    <dgm:pt modelId="{02393F5F-4188-4665-9BAB-AF9A983DC243}" type="parTrans" cxnId="{7FED5FE9-A568-4C00-AAAE-B82CA32DD5B6}">
      <dgm:prSet/>
      <dgm:spPr/>
      <dgm:t>
        <a:bodyPr/>
        <a:lstStyle/>
        <a:p>
          <a:endParaRPr lang="en-US"/>
        </a:p>
      </dgm:t>
    </dgm:pt>
    <dgm:pt modelId="{2CD7B819-5BF8-4394-B7AB-7DB5C2C0F0D5}" type="sibTrans" cxnId="{7FED5FE9-A568-4C00-AAAE-B82CA32DD5B6}">
      <dgm:prSet/>
      <dgm:spPr/>
      <dgm:t>
        <a:bodyPr/>
        <a:lstStyle/>
        <a:p>
          <a:endParaRPr lang="en-US"/>
        </a:p>
      </dgm:t>
    </dgm:pt>
    <dgm:pt modelId="{CE85CE88-7699-4BEA-BCDD-DEF3E536EE2C}">
      <dgm:prSet/>
      <dgm:spPr/>
      <dgm:t>
        <a:bodyPr/>
        <a:lstStyle/>
        <a:p>
          <a:r>
            <a:rPr lang="hr-HR" dirty="0"/>
            <a:t>Plaćanje posebnih poreza</a:t>
          </a:r>
          <a:endParaRPr lang="en-US" dirty="0"/>
        </a:p>
      </dgm:t>
    </dgm:pt>
    <dgm:pt modelId="{8C985410-B9D9-47E0-BD44-7CC152349B22}" type="parTrans" cxnId="{015C98C2-A92C-4846-98CF-64529A2D8B5F}">
      <dgm:prSet/>
      <dgm:spPr/>
      <dgm:t>
        <a:bodyPr/>
        <a:lstStyle/>
        <a:p>
          <a:endParaRPr lang="en-US"/>
        </a:p>
      </dgm:t>
    </dgm:pt>
    <dgm:pt modelId="{AD94E896-FF89-4EFE-AE38-1795E5108D07}" type="sibTrans" cxnId="{015C98C2-A92C-4846-98CF-64529A2D8B5F}">
      <dgm:prSet/>
      <dgm:spPr/>
      <dgm:t>
        <a:bodyPr/>
        <a:lstStyle/>
        <a:p>
          <a:endParaRPr lang="en-US"/>
        </a:p>
      </dgm:t>
    </dgm:pt>
    <dgm:pt modelId="{16F11D7B-410B-422D-B20F-93CC9A6A43DB}">
      <dgm:prSet/>
      <dgm:spPr/>
      <dgm:t>
        <a:bodyPr/>
        <a:lstStyle/>
        <a:p>
          <a:r>
            <a:rPr lang="hr-HR" dirty="0"/>
            <a:t>Mogli se baviti samo trgovinom i novčarstvom</a:t>
          </a:r>
          <a:endParaRPr lang="en-US" dirty="0"/>
        </a:p>
      </dgm:t>
    </dgm:pt>
    <dgm:pt modelId="{1CA4ECC4-8FD3-44C5-8117-DC23545441B8}" type="parTrans" cxnId="{C0B22C51-149B-4A1E-BFC8-038450036129}">
      <dgm:prSet/>
      <dgm:spPr/>
      <dgm:t>
        <a:bodyPr/>
        <a:lstStyle/>
        <a:p>
          <a:endParaRPr lang="hr-HR"/>
        </a:p>
      </dgm:t>
    </dgm:pt>
    <dgm:pt modelId="{0A56608B-8903-4B6C-B666-60CE1A40EBD9}" type="sibTrans" cxnId="{C0B22C51-149B-4A1E-BFC8-038450036129}">
      <dgm:prSet/>
      <dgm:spPr/>
      <dgm:t>
        <a:bodyPr/>
        <a:lstStyle/>
        <a:p>
          <a:endParaRPr lang="hr-HR"/>
        </a:p>
      </dgm:t>
    </dgm:pt>
    <dgm:pt modelId="{9F7FDB4B-268D-460E-BEE4-6A7DBA3B681C}">
      <dgm:prSet/>
      <dgm:spPr/>
      <dgm:t>
        <a:bodyPr/>
        <a:lstStyle/>
        <a:p>
          <a:r>
            <a:rPr lang="hr-HR" dirty="0"/>
            <a:t>Vrhunac mržnje prema Židovima u vrijeme izbijanja epidemije kuge 1348. godine</a:t>
          </a:r>
          <a:endParaRPr lang="en-US" dirty="0"/>
        </a:p>
      </dgm:t>
    </dgm:pt>
    <dgm:pt modelId="{76674BDC-EB2A-40E3-8513-2A88DF45B3A8}" type="parTrans" cxnId="{66E79FAE-E759-4743-BEA6-B8611838523A}">
      <dgm:prSet/>
      <dgm:spPr/>
      <dgm:t>
        <a:bodyPr/>
        <a:lstStyle/>
        <a:p>
          <a:endParaRPr lang="hr-HR"/>
        </a:p>
      </dgm:t>
    </dgm:pt>
    <dgm:pt modelId="{A4F9BB26-056A-4B53-B339-667D09F3C82B}" type="sibTrans" cxnId="{66E79FAE-E759-4743-BEA6-B8611838523A}">
      <dgm:prSet/>
      <dgm:spPr/>
      <dgm:t>
        <a:bodyPr/>
        <a:lstStyle/>
        <a:p>
          <a:endParaRPr lang="hr-HR"/>
        </a:p>
      </dgm:t>
    </dgm:pt>
    <dgm:pt modelId="{9B8E7ADA-4D81-448B-80AB-B72093C31A29}" type="pres">
      <dgm:prSet presAssocID="{580D6B44-2249-4D40-8C2E-B661565E98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A77609-D10A-42CB-A0E5-3C5199655AF1}" type="pres">
      <dgm:prSet presAssocID="{2C6D5CC8-59F0-4CD8-8E61-E544C8710D1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F91C41-178A-426C-B8A9-AF87B0086E1B}" type="pres">
      <dgm:prSet presAssocID="{78FE1CD9-F6C0-4BEF-969A-5263BD9DBB63}" presName="spacer" presStyleCnt="0"/>
      <dgm:spPr/>
    </dgm:pt>
    <dgm:pt modelId="{C6B9EE05-B24C-4B8A-AEA8-F7933C9AC2DB}" type="pres">
      <dgm:prSet presAssocID="{5A1C8C4D-8F25-4522-808E-3F259234A6D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7263D0-2B51-4F35-84D0-4AD3F9DCCA23}" type="pres">
      <dgm:prSet presAssocID="{2CD7B819-5BF8-4394-B7AB-7DB5C2C0F0D5}" presName="spacer" presStyleCnt="0"/>
      <dgm:spPr/>
    </dgm:pt>
    <dgm:pt modelId="{DB04DF0D-3130-44E4-A1BA-2B597787C628}" type="pres">
      <dgm:prSet presAssocID="{CE85CE88-7699-4BEA-BCDD-DEF3E536EE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A44F58-AB34-4C20-A8D1-F9BD76D086A5}" type="pres">
      <dgm:prSet presAssocID="{AD94E896-FF89-4EFE-AE38-1795E5108D07}" presName="spacer" presStyleCnt="0"/>
      <dgm:spPr/>
    </dgm:pt>
    <dgm:pt modelId="{F0AA1ACD-45EE-4EA5-935C-912AD564E335}" type="pres">
      <dgm:prSet presAssocID="{16F11D7B-410B-422D-B20F-93CC9A6A43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75F4BF-A133-46D0-B327-E4FFAFB0C34F}" type="pres">
      <dgm:prSet presAssocID="{0A56608B-8903-4B6C-B666-60CE1A40EBD9}" presName="spacer" presStyleCnt="0"/>
      <dgm:spPr/>
    </dgm:pt>
    <dgm:pt modelId="{DBC5A61D-46AD-43D2-A9D6-270019EE57B3}" type="pres">
      <dgm:prSet presAssocID="{9F7FDB4B-268D-460E-BEE4-6A7DBA3B68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963130-E03C-455D-976A-F730D64B6F2C}" type="presOf" srcId="{2C6D5CC8-59F0-4CD8-8E61-E544C8710D11}" destId="{03A77609-D10A-42CB-A0E5-3C5199655AF1}" srcOrd="0" destOrd="0" presId="urn:microsoft.com/office/officeart/2005/8/layout/vList2"/>
    <dgm:cxn modelId="{B7DB60D3-E9B3-4BBB-B6DA-F58098E55E13}" type="presOf" srcId="{CE85CE88-7699-4BEA-BCDD-DEF3E536EE2C}" destId="{DB04DF0D-3130-44E4-A1BA-2B597787C628}" srcOrd="0" destOrd="0" presId="urn:microsoft.com/office/officeart/2005/8/layout/vList2"/>
    <dgm:cxn modelId="{C0B22C51-149B-4A1E-BFC8-038450036129}" srcId="{580D6B44-2249-4D40-8C2E-B661565E9861}" destId="{16F11D7B-410B-422D-B20F-93CC9A6A43DB}" srcOrd="3" destOrd="0" parTransId="{1CA4ECC4-8FD3-44C5-8117-DC23545441B8}" sibTransId="{0A56608B-8903-4B6C-B666-60CE1A40EBD9}"/>
    <dgm:cxn modelId="{0D83BCA7-37DE-495A-A7EC-F911BF89B7D6}" type="presOf" srcId="{580D6B44-2249-4D40-8C2E-B661565E9861}" destId="{9B8E7ADA-4D81-448B-80AB-B72093C31A29}" srcOrd="0" destOrd="0" presId="urn:microsoft.com/office/officeart/2005/8/layout/vList2"/>
    <dgm:cxn modelId="{7FED5FE9-A568-4C00-AAAE-B82CA32DD5B6}" srcId="{580D6B44-2249-4D40-8C2E-B661565E9861}" destId="{5A1C8C4D-8F25-4522-808E-3F259234A6D6}" srcOrd="1" destOrd="0" parTransId="{02393F5F-4188-4665-9BAB-AF9A983DC243}" sibTransId="{2CD7B819-5BF8-4394-B7AB-7DB5C2C0F0D5}"/>
    <dgm:cxn modelId="{015C98C2-A92C-4846-98CF-64529A2D8B5F}" srcId="{580D6B44-2249-4D40-8C2E-B661565E9861}" destId="{CE85CE88-7699-4BEA-BCDD-DEF3E536EE2C}" srcOrd="2" destOrd="0" parTransId="{8C985410-B9D9-47E0-BD44-7CC152349B22}" sibTransId="{AD94E896-FF89-4EFE-AE38-1795E5108D07}"/>
    <dgm:cxn modelId="{66E79FAE-E759-4743-BEA6-B8611838523A}" srcId="{580D6B44-2249-4D40-8C2E-B661565E9861}" destId="{9F7FDB4B-268D-460E-BEE4-6A7DBA3B681C}" srcOrd="4" destOrd="0" parTransId="{76674BDC-EB2A-40E3-8513-2A88DF45B3A8}" sibTransId="{A4F9BB26-056A-4B53-B339-667D09F3C82B}"/>
    <dgm:cxn modelId="{0459ED8F-377D-455E-8BCA-95A5B8C54F2B}" type="presOf" srcId="{16F11D7B-410B-422D-B20F-93CC9A6A43DB}" destId="{F0AA1ACD-45EE-4EA5-935C-912AD564E335}" srcOrd="0" destOrd="0" presId="urn:microsoft.com/office/officeart/2005/8/layout/vList2"/>
    <dgm:cxn modelId="{E0A7F46A-9853-40C9-BDDD-41A443996FF7}" type="presOf" srcId="{5A1C8C4D-8F25-4522-808E-3F259234A6D6}" destId="{C6B9EE05-B24C-4B8A-AEA8-F7933C9AC2DB}" srcOrd="0" destOrd="0" presId="urn:microsoft.com/office/officeart/2005/8/layout/vList2"/>
    <dgm:cxn modelId="{3907125A-AC39-4018-8D2B-E7A3B30C412F}" srcId="{580D6B44-2249-4D40-8C2E-B661565E9861}" destId="{2C6D5CC8-59F0-4CD8-8E61-E544C8710D11}" srcOrd="0" destOrd="0" parTransId="{56B23AFD-335D-4FE7-BFC9-72A428189F56}" sibTransId="{78FE1CD9-F6C0-4BEF-969A-5263BD9DBB63}"/>
    <dgm:cxn modelId="{DC8D7395-3320-4524-A6DB-92C65A6644BD}" type="presOf" srcId="{9F7FDB4B-268D-460E-BEE4-6A7DBA3B681C}" destId="{DBC5A61D-46AD-43D2-A9D6-270019EE57B3}" srcOrd="0" destOrd="0" presId="urn:microsoft.com/office/officeart/2005/8/layout/vList2"/>
    <dgm:cxn modelId="{556E3970-6C0E-4097-8269-AC5A5417F09B}" type="presParOf" srcId="{9B8E7ADA-4D81-448B-80AB-B72093C31A29}" destId="{03A77609-D10A-42CB-A0E5-3C5199655AF1}" srcOrd="0" destOrd="0" presId="urn:microsoft.com/office/officeart/2005/8/layout/vList2"/>
    <dgm:cxn modelId="{332D7742-1E33-4F1E-A3E2-7E0BD0DA3820}" type="presParOf" srcId="{9B8E7ADA-4D81-448B-80AB-B72093C31A29}" destId="{A8F91C41-178A-426C-B8A9-AF87B0086E1B}" srcOrd="1" destOrd="0" presId="urn:microsoft.com/office/officeart/2005/8/layout/vList2"/>
    <dgm:cxn modelId="{AA3B662C-484A-4B57-A79B-7B0FE42CFEEA}" type="presParOf" srcId="{9B8E7ADA-4D81-448B-80AB-B72093C31A29}" destId="{C6B9EE05-B24C-4B8A-AEA8-F7933C9AC2DB}" srcOrd="2" destOrd="0" presId="urn:microsoft.com/office/officeart/2005/8/layout/vList2"/>
    <dgm:cxn modelId="{F8F6F95D-31B4-4EDD-83A8-604552456251}" type="presParOf" srcId="{9B8E7ADA-4D81-448B-80AB-B72093C31A29}" destId="{347263D0-2B51-4F35-84D0-4AD3F9DCCA23}" srcOrd="3" destOrd="0" presId="urn:microsoft.com/office/officeart/2005/8/layout/vList2"/>
    <dgm:cxn modelId="{21141932-8E28-462F-B3AB-284E9CB03E4A}" type="presParOf" srcId="{9B8E7ADA-4D81-448B-80AB-B72093C31A29}" destId="{DB04DF0D-3130-44E4-A1BA-2B597787C628}" srcOrd="4" destOrd="0" presId="urn:microsoft.com/office/officeart/2005/8/layout/vList2"/>
    <dgm:cxn modelId="{7BF638D0-63A6-4AA7-9822-8BAB0E4C98C8}" type="presParOf" srcId="{9B8E7ADA-4D81-448B-80AB-B72093C31A29}" destId="{30A44F58-AB34-4C20-A8D1-F9BD76D086A5}" srcOrd="5" destOrd="0" presId="urn:microsoft.com/office/officeart/2005/8/layout/vList2"/>
    <dgm:cxn modelId="{68046CF0-75D9-4ACC-AC92-DEFBEC630B57}" type="presParOf" srcId="{9B8E7ADA-4D81-448B-80AB-B72093C31A29}" destId="{F0AA1ACD-45EE-4EA5-935C-912AD564E335}" srcOrd="6" destOrd="0" presId="urn:microsoft.com/office/officeart/2005/8/layout/vList2"/>
    <dgm:cxn modelId="{6CE8C025-937D-4A00-9B17-0F02155F69A4}" type="presParOf" srcId="{9B8E7ADA-4D81-448B-80AB-B72093C31A29}" destId="{4F75F4BF-A133-46D0-B327-E4FFAFB0C34F}" srcOrd="7" destOrd="0" presId="urn:microsoft.com/office/officeart/2005/8/layout/vList2"/>
    <dgm:cxn modelId="{BA005573-7BA3-451D-B62F-5450242EAE97}" type="presParOf" srcId="{9B8E7ADA-4D81-448B-80AB-B72093C31A29}" destId="{DBC5A61D-46AD-43D2-A9D6-270019EE57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36169"/>
          <a:ext cx="6492875" cy="947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Važnu ulogu u napretku znanosti imala međunarodna trgovina</a:t>
          </a:r>
          <a:endParaRPr lang="en-US" sz="2400" kern="1200" dirty="0"/>
        </a:p>
      </dsp:txBody>
      <dsp:txXfrm>
        <a:off x="0" y="36169"/>
        <a:ext cx="6492875" cy="947700"/>
      </dsp:txXfrm>
    </dsp:sp>
    <dsp:sp modelId="{F85F7F06-59DF-463A-930C-14C51702AEE8}">
      <dsp:nvSpPr>
        <dsp:cNvPr id="0" name=""/>
        <dsp:cNvSpPr/>
      </dsp:nvSpPr>
      <dsp:spPr>
        <a:xfrm>
          <a:off x="0" y="1113469"/>
          <a:ext cx="6492875" cy="9477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Arapi od pokorenih naroda preuzimali dostignuća i spoznaje</a:t>
          </a:r>
          <a:endParaRPr lang="en-US" sz="2400" kern="1200" dirty="0"/>
        </a:p>
      </dsp:txBody>
      <dsp:txXfrm>
        <a:off x="0" y="1113469"/>
        <a:ext cx="6492875" cy="947700"/>
      </dsp:txXfrm>
    </dsp:sp>
    <dsp:sp modelId="{CAE5A459-7EC7-4005-A46A-B70AB556BB5D}">
      <dsp:nvSpPr>
        <dsp:cNvPr id="0" name=""/>
        <dsp:cNvSpPr/>
      </dsp:nvSpPr>
      <dsp:spPr>
        <a:xfrm>
          <a:off x="0" y="2190769"/>
          <a:ext cx="6492875" cy="9477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Preuzeli brojeve od Indijaca i dodali im nulu</a:t>
          </a:r>
          <a:endParaRPr lang="en-US" sz="2400" kern="1200" dirty="0"/>
        </a:p>
      </dsp:txBody>
      <dsp:txXfrm>
        <a:off x="0" y="2190769"/>
        <a:ext cx="6492875" cy="947700"/>
      </dsp:txXfrm>
    </dsp:sp>
    <dsp:sp modelId="{244E4684-BB77-4A1A-A692-43C01EC8645A}">
      <dsp:nvSpPr>
        <dsp:cNvPr id="0" name=""/>
        <dsp:cNvSpPr/>
      </dsp:nvSpPr>
      <dsp:spPr>
        <a:xfrm>
          <a:off x="0" y="3268069"/>
          <a:ext cx="6492875" cy="9477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Arapske brojke, njima se služimo i danas</a:t>
          </a:r>
          <a:endParaRPr lang="en-US" sz="2400" kern="1200" dirty="0"/>
        </a:p>
      </dsp:txBody>
      <dsp:txXfrm>
        <a:off x="0" y="3268069"/>
        <a:ext cx="6492875" cy="947700"/>
      </dsp:txXfrm>
    </dsp:sp>
    <dsp:sp modelId="{C4A8D104-9244-4267-A2D0-0CD97A6DBE5B}">
      <dsp:nvSpPr>
        <dsp:cNvPr id="0" name=""/>
        <dsp:cNvSpPr/>
      </dsp:nvSpPr>
      <dsp:spPr>
        <a:xfrm>
          <a:off x="0" y="4345369"/>
          <a:ext cx="6492875" cy="9477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Tehnologiju izrade papira preuzeli od Kineza</a:t>
          </a:r>
          <a:endParaRPr lang="en-US" sz="2400" kern="1200" dirty="0"/>
        </a:p>
      </dsp:txBody>
      <dsp:txXfrm>
        <a:off x="0" y="4345369"/>
        <a:ext cx="6492875" cy="947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427"/>
          <a:ext cx="6492875" cy="84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Obrazovanje imalo važnu ulogu u životu Arapa</a:t>
          </a:r>
          <a:endParaRPr lang="en-US" sz="2400" kern="1200" dirty="0"/>
        </a:p>
      </dsp:txBody>
      <dsp:txXfrm>
        <a:off x="0" y="427"/>
        <a:ext cx="6492875" cy="840151"/>
      </dsp:txXfrm>
    </dsp:sp>
    <dsp:sp modelId="{5F29C080-5C8F-4EF1-A816-75161C851C59}">
      <dsp:nvSpPr>
        <dsp:cNvPr id="0" name=""/>
        <dsp:cNvSpPr/>
      </dsp:nvSpPr>
      <dsp:spPr>
        <a:xfrm>
          <a:off x="0" y="853306"/>
          <a:ext cx="6492875" cy="84015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Prve škole nastaju uz džamije</a:t>
          </a:r>
          <a:endParaRPr lang="en-US" sz="2400" kern="1200" dirty="0"/>
        </a:p>
      </dsp:txBody>
      <dsp:txXfrm>
        <a:off x="0" y="853306"/>
        <a:ext cx="6492875" cy="840151"/>
      </dsp:txXfrm>
    </dsp:sp>
    <dsp:sp modelId="{9FEFA08D-A1DC-4AEE-8FFB-654FCD7D3893}">
      <dsp:nvSpPr>
        <dsp:cNvPr id="0" name=""/>
        <dsp:cNvSpPr/>
      </dsp:nvSpPr>
      <dsp:spPr>
        <a:xfrm>
          <a:off x="0" y="1706184"/>
          <a:ext cx="6492875" cy="84015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Svaki grad imao više škola</a:t>
          </a:r>
          <a:endParaRPr lang="en-US" sz="2400" kern="1200" dirty="0"/>
        </a:p>
      </dsp:txBody>
      <dsp:txXfrm>
        <a:off x="0" y="1706184"/>
        <a:ext cx="6492875" cy="840151"/>
      </dsp:txXfrm>
    </dsp:sp>
    <dsp:sp modelId="{D122DA4A-E297-4D7A-BDB4-1279D32362BB}">
      <dsp:nvSpPr>
        <dsp:cNvPr id="0" name=""/>
        <dsp:cNvSpPr/>
      </dsp:nvSpPr>
      <dsp:spPr>
        <a:xfrm>
          <a:off x="0" y="2559063"/>
          <a:ext cx="6492875" cy="84015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Većina Arapa bila pismena</a:t>
          </a:r>
          <a:endParaRPr lang="en-US" sz="2400" kern="1200" dirty="0"/>
        </a:p>
      </dsp:txBody>
      <dsp:txXfrm>
        <a:off x="0" y="2559063"/>
        <a:ext cx="6492875" cy="840151"/>
      </dsp:txXfrm>
    </dsp:sp>
    <dsp:sp modelId="{77A2D08F-C380-42A2-8EC0-CB91E8120FA0}">
      <dsp:nvSpPr>
        <dsp:cNvPr id="0" name=""/>
        <dsp:cNvSpPr/>
      </dsp:nvSpPr>
      <dsp:spPr>
        <a:xfrm>
          <a:off x="0" y="3411941"/>
          <a:ext cx="6492875" cy="84015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Sveučilišta djelovala u velikim gradovima</a:t>
          </a:r>
          <a:endParaRPr lang="en-US" sz="2400" kern="1200" dirty="0"/>
        </a:p>
      </dsp:txBody>
      <dsp:txXfrm>
        <a:off x="0" y="3411941"/>
        <a:ext cx="6492875" cy="840151"/>
      </dsp:txXfrm>
    </dsp:sp>
    <dsp:sp modelId="{B3B9B18C-683F-4CB6-9FF0-DC102FF5B22F}">
      <dsp:nvSpPr>
        <dsp:cNvPr id="0" name=""/>
        <dsp:cNvSpPr/>
      </dsp:nvSpPr>
      <dsp:spPr>
        <a:xfrm>
          <a:off x="0" y="4264820"/>
          <a:ext cx="6492875" cy="8401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Razvijene znanosti: medicina, matematika, astronomija i geografija</a:t>
          </a:r>
          <a:endParaRPr lang="en-US" sz="2400" kern="1200" dirty="0"/>
        </a:p>
      </dsp:txBody>
      <dsp:txXfrm>
        <a:off x="0" y="4264820"/>
        <a:ext cx="6492875" cy="8401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2943"/>
          <a:ext cx="6492875" cy="1056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Matematičari zbog trgovine imali poseban ugled u društvu</a:t>
          </a:r>
          <a:endParaRPr lang="en-US" sz="2400" kern="1200" dirty="0"/>
        </a:p>
      </dsp:txBody>
      <dsp:txXfrm>
        <a:off x="0" y="2943"/>
        <a:ext cx="6492875" cy="1056370"/>
      </dsp:txXfrm>
    </dsp:sp>
    <dsp:sp modelId="{4574CC29-83C2-4333-8657-82AD16A1BA63}">
      <dsp:nvSpPr>
        <dsp:cNvPr id="0" name=""/>
        <dsp:cNvSpPr/>
      </dsp:nvSpPr>
      <dsp:spPr>
        <a:xfrm>
          <a:off x="0" y="1068531"/>
          <a:ext cx="6492875" cy="105637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Najpoznatiji matematičar Perzijanac Al-</a:t>
          </a:r>
          <a:r>
            <a:rPr lang="hr-HR" sz="2400" kern="1200" dirty="0" err="1"/>
            <a:t>Khwarizi</a:t>
          </a:r>
          <a:r>
            <a:rPr lang="hr-HR" sz="2400" kern="1200" dirty="0"/>
            <a:t>, koji je u latinskim prijevodima poznat kao </a:t>
          </a:r>
          <a:r>
            <a:rPr lang="hr-HR" sz="2400" kern="1200" dirty="0" err="1"/>
            <a:t>Algoritmus</a:t>
          </a:r>
          <a:endParaRPr lang="en-US" sz="2400" kern="1200" dirty="0"/>
        </a:p>
      </dsp:txBody>
      <dsp:txXfrm>
        <a:off x="0" y="1068531"/>
        <a:ext cx="6492875" cy="1056370"/>
      </dsp:txXfrm>
    </dsp:sp>
    <dsp:sp modelId="{48657647-8C50-469A-A50D-F51490E727A8}">
      <dsp:nvSpPr>
        <dsp:cNvPr id="0" name=""/>
        <dsp:cNvSpPr/>
      </dsp:nvSpPr>
      <dsp:spPr>
        <a:xfrm>
          <a:off x="0" y="2136433"/>
          <a:ext cx="6492875" cy="10563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Algoritam, postupak za rješavanje matematičkih problema</a:t>
          </a:r>
          <a:endParaRPr lang="en-US" sz="2400" kern="1200" dirty="0"/>
        </a:p>
      </dsp:txBody>
      <dsp:txXfrm>
        <a:off x="0" y="2136433"/>
        <a:ext cx="6492875" cy="1056370"/>
      </dsp:txXfrm>
    </dsp:sp>
    <dsp:sp modelId="{4FD35C74-46CF-481E-8616-F9B3FFFEB6DE}">
      <dsp:nvSpPr>
        <dsp:cNvPr id="0" name=""/>
        <dsp:cNvSpPr/>
      </dsp:nvSpPr>
      <dsp:spPr>
        <a:xfrm>
          <a:off x="0" y="3204335"/>
          <a:ext cx="6492875" cy="105637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Izrada prvih navigacijskih karata</a:t>
          </a:r>
          <a:endParaRPr lang="en-US" sz="2400" kern="1200" dirty="0"/>
        </a:p>
      </dsp:txBody>
      <dsp:txXfrm>
        <a:off x="0" y="3204335"/>
        <a:ext cx="6492875" cy="1056370"/>
      </dsp:txXfrm>
    </dsp:sp>
    <dsp:sp modelId="{E04E5851-4016-4ECD-BB07-ADE406FE4E43}">
      <dsp:nvSpPr>
        <dsp:cNvPr id="0" name=""/>
        <dsp:cNvSpPr/>
      </dsp:nvSpPr>
      <dsp:spPr>
        <a:xfrm>
          <a:off x="0" y="4272237"/>
          <a:ext cx="6492875" cy="10563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Usavršavanje astronomskih instrumenata</a:t>
          </a:r>
          <a:endParaRPr lang="en-US" sz="2400" kern="1200" dirty="0"/>
        </a:p>
      </dsp:txBody>
      <dsp:txXfrm>
        <a:off x="0" y="4272237"/>
        <a:ext cx="6492875" cy="10563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5339"/>
          <a:ext cx="7273311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Kompas preuzeli od Kineza i donijeli u Europu</a:t>
          </a:r>
          <a:endParaRPr lang="en-US" sz="2800" kern="1200" dirty="0"/>
        </a:p>
      </dsp:txBody>
      <dsp:txXfrm>
        <a:off x="0" y="5339"/>
        <a:ext cx="7273311" cy="1141920"/>
      </dsp:txXfrm>
    </dsp:sp>
    <dsp:sp modelId="{B8937D41-460C-4EC6-949A-54C06A4092B4}">
      <dsp:nvSpPr>
        <dsp:cNvPr id="0" name=""/>
        <dsp:cNvSpPr/>
      </dsp:nvSpPr>
      <dsp:spPr>
        <a:xfrm>
          <a:off x="0" y="1322939"/>
          <a:ext cx="7273311" cy="1141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Veliki utjecaj na stil i način gradnje</a:t>
          </a:r>
          <a:endParaRPr lang="en-US" sz="2800" kern="1200" dirty="0"/>
        </a:p>
      </dsp:txBody>
      <dsp:txXfrm>
        <a:off x="0" y="1322939"/>
        <a:ext cx="7273311" cy="1141920"/>
      </dsp:txXfrm>
    </dsp:sp>
    <dsp:sp modelId="{1F83E806-A438-48F4-9568-DAAB2ABC3746}">
      <dsp:nvSpPr>
        <dsp:cNvPr id="0" name=""/>
        <dsp:cNvSpPr/>
      </dsp:nvSpPr>
      <dsp:spPr>
        <a:xfrm>
          <a:off x="0" y="2640540"/>
          <a:ext cx="7273311" cy="1141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Knjižnice s velikim brojem knjiga</a:t>
          </a:r>
          <a:endParaRPr lang="en-US" sz="2800" kern="1200" dirty="0"/>
        </a:p>
      </dsp:txBody>
      <dsp:txXfrm>
        <a:off x="0" y="2640540"/>
        <a:ext cx="7273311" cy="1141920"/>
      </dsp:txXfrm>
    </dsp:sp>
    <dsp:sp modelId="{14AE662D-AEE5-468A-A066-311EA117D19B}">
      <dsp:nvSpPr>
        <dsp:cNvPr id="0" name=""/>
        <dsp:cNvSpPr/>
      </dsp:nvSpPr>
      <dsp:spPr>
        <a:xfrm>
          <a:off x="0" y="3958140"/>
          <a:ext cx="7273311" cy="1141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Očuvali i preveli djela starih Grka i Rimljana koja su u Europi bila nepoznata</a:t>
          </a:r>
          <a:endParaRPr lang="en-US" sz="2800" kern="1200" dirty="0"/>
        </a:p>
      </dsp:txBody>
      <dsp:txXfrm>
        <a:off x="0" y="3958140"/>
        <a:ext cx="7273311" cy="1141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0F167-0882-451F-A961-0DCF83E79715}">
      <dsp:nvSpPr>
        <dsp:cNvPr id="0" name=""/>
        <dsp:cNvSpPr/>
      </dsp:nvSpPr>
      <dsp:spPr>
        <a:xfrm>
          <a:off x="0" y="2658"/>
          <a:ext cx="6263640" cy="9051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Judeja pretvorena u rimsku provinciju</a:t>
          </a:r>
          <a:endParaRPr lang="en-US" sz="2400" kern="1200" dirty="0"/>
        </a:p>
      </dsp:txBody>
      <dsp:txXfrm>
        <a:off x="0" y="2658"/>
        <a:ext cx="6263640" cy="905136"/>
      </dsp:txXfrm>
    </dsp:sp>
    <dsp:sp modelId="{F35F54BF-AB04-4353-9E36-1968BC6D4065}">
      <dsp:nvSpPr>
        <dsp:cNvPr id="0" name=""/>
        <dsp:cNvSpPr/>
      </dsp:nvSpPr>
      <dsp:spPr>
        <a:xfrm>
          <a:off x="0" y="921505"/>
          <a:ext cx="6263640" cy="905136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Brojni neuspjeli ustanci i raseljavanje Židova</a:t>
          </a:r>
          <a:endParaRPr lang="en-US" sz="2400" kern="1200" dirty="0"/>
        </a:p>
      </dsp:txBody>
      <dsp:txXfrm>
        <a:off x="0" y="921505"/>
        <a:ext cx="6263640" cy="905136"/>
      </dsp:txXfrm>
    </dsp:sp>
    <dsp:sp modelId="{429B72DC-CFAA-4ACA-890F-EDFB5E332227}">
      <dsp:nvSpPr>
        <dsp:cNvPr id="0" name=""/>
        <dsp:cNvSpPr/>
      </dsp:nvSpPr>
      <dsp:spPr>
        <a:xfrm>
          <a:off x="0" y="1840352"/>
          <a:ext cx="6263640" cy="905136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Geografsko-kulturna podjela među Židovima</a:t>
          </a:r>
          <a:endParaRPr lang="en-US" sz="2400" kern="1200" dirty="0"/>
        </a:p>
      </dsp:txBody>
      <dsp:txXfrm>
        <a:off x="0" y="1840352"/>
        <a:ext cx="6263640" cy="905136"/>
      </dsp:txXfrm>
    </dsp:sp>
    <dsp:sp modelId="{ABAFDD61-6CE3-42ED-94F6-3A3F8C004B9B}">
      <dsp:nvSpPr>
        <dsp:cNvPr id="0" name=""/>
        <dsp:cNvSpPr/>
      </dsp:nvSpPr>
      <dsp:spPr>
        <a:xfrm>
          <a:off x="0" y="2759199"/>
          <a:ext cx="6263640" cy="905136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Aktivni sudionici gospodarskog i društvenog života Bizanta</a:t>
          </a:r>
          <a:endParaRPr lang="en-US" sz="2400" kern="1200" dirty="0"/>
        </a:p>
      </dsp:txBody>
      <dsp:txXfrm>
        <a:off x="0" y="2759199"/>
        <a:ext cx="6263640" cy="905136"/>
      </dsp:txXfrm>
    </dsp:sp>
    <dsp:sp modelId="{00A1B577-EC02-4D67-8FB1-E15A22F81C95}">
      <dsp:nvSpPr>
        <dsp:cNvPr id="0" name=""/>
        <dsp:cNvSpPr/>
      </dsp:nvSpPr>
      <dsp:spPr>
        <a:xfrm>
          <a:off x="0" y="3678046"/>
          <a:ext cx="6263640" cy="905136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Protužidovski zakoni, V. do VII. stoljeće</a:t>
          </a:r>
          <a:endParaRPr lang="en-US" sz="2400" kern="1200" dirty="0"/>
        </a:p>
      </dsp:txBody>
      <dsp:txXfrm>
        <a:off x="0" y="3678046"/>
        <a:ext cx="6263640" cy="905136"/>
      </dsp:txXfrm>
    </dsp:sp>
    <dsp:sp modelId="{AE7E7724-2ECF-4C05-8140-60736E29A36D}">
      <dsp:nvSpPr>
        <dsp:cNvPr id="0" name=""/>
        <dsp:cNvSpPr/>
      </dsp:nvSpPr>
      <dsp:spPr>
        <a:xfrm>
          <a:off x="0" y="4596893"/>
          <a:ext cx="6263640" cy="90513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Simpatije prema prodoru Arapa na Sredozemlje </a:t>
          </a:r>
          <a:endParaRPr lang="en-US" sz="2400" kern="1200" dirty="0"/>
        </a:p>
      </dsp:txBody>
      <dsp:txXfrm>
        <a:off x="0" y="4596893"/>
        <a:ext cx="6263640" cy="90513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B7A74-7086-4A86-A0A1-2C07A709889F}">
      <dsp:nvSpPr>
        <dsp:cNvPr id="0" name=""/>
        <dsp:cNvSpPr/>
      </dsp:nvSpPr>
      <dsp:spPr>
        <a:xfrm>
          <a:off x="0" y="19224"/>
          <a:ext cx="6263640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Suživot Arapa i Židova na </a:t>
          </a:r>
          <a:r>
            <a:rPr lang="hr-HR" sz="2400" kern="1200" dirty="0" err="1"/>
            <a:t>Pirenejskom</a:t>
          </a:r>
          <a:r>
            <a:rPr lang="hr-HR" sz="2400" kern="1200" dirty="0"/>
            <a:t> poluotoku, VIII. i IX. stoljeće</a:t>
          </a:r>
          <a:endParaRPr lang="en-US" sz="2400" kern="1200" dirty="0"/>
        </a:p>
      </dsp:txBody>
      <dsp:txXfrm>
        <a:off x="0" y="19224"/>
        <a:ext cx="6263640" cy="973440"/>
      </dsp:txXfrm>
    </dsp:sp>
    <dsp:sp modelId="{6293E387-A2A7-4B95-80A5-1B59480D75A3}">
      <dsp:nvSpPr>
        <dsp:cNvPr id="0" name=""/>
        <dsp:cNvSpPr/>
      </dsp:nvSpPr>
      <dsp:spPr>
        <a:xfrm>
          <a:off x="0" y="1142424"/>
          <a:ext cx="6263640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Aktivno sudjelovanje u napretku društva i znanosti</a:t>
          </a:r>
          <a:endParaRPr lang="en-US" sz="2400" kern="1200" dirty="0"/>
        </a:p>
      </dsp:txBody>
      <dsp:txXfrm>
        <a:off x="0" y="1142424"/>
        <a:ext cx="6263640" cy="973440"/>
      </dsp:txXfrm>
    </dsp:sp>
    <dsp:sp modelId="{548F9073-3B98-46A7-BF88-D206D06B9BEC}">
      <dsp:nvSpPr>
        <dsp:cNvPr id="0" name=""/>
        <dsp:cNvSpPr/>
      </dsp:nvSpPr>
      <dsp:spPr>
        <a:xfrm>
          <a:off x="0" y="2265624"/>
          <a:ext cx="6263640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Vrsni obrtnici i trgovci, diplomati, liječnici, astronomi i prevoditelji</a:t>
          </a:r>
        </a:p>
      </dsp:txBody>
      <dsp:txXfrm>
        <a:off x="0" y="2265624"/>
        <a:ext cx="6263640" cy="973440"/>
      </dsp:txXfrm>
    </dsp:sp>
    <dsp:sp modelId="{4E3F18D2-0A3F-4B08-BE09-6823349C8676}">
      <dsp:nvSpPr>
        <dsp:cNvPr id="0" name=""/>
        <dsp:cNvSpPr/>
      </dsp:nvSpPr>
      <dsp:spPr>
        <a:xfrm>
          <a:off x="0" y="3388824"/>
          <a:ext cx="6263640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 smtClean="0"/>
            <a:t>Tzv</a:t>
          </a:r>
          <a:r>
            <a:rPr lang="hr-HR" sz="2400" kern="1200" dirty="0"/>
            <a:t>. zlatno doba Židova u arapskoj Španjolskoj</a:t>
          </a:r>
          <a:endParaRPr lang="en-US" sz="2400" kern="1200" dirty="0"/>
        </a:p>
      </dsp:txBody>
      <dsp:txXfrm>
        <a:off x="0" y="3388824"/>
        <a:ext cx="6263640" cy="973440"/>
      </dsp:txXfrm>
    </dsp:sp>
    <dsp:sp modelId="{09E35F41-E75F-4171-9D15-352A11CB24FC}">
      <dsp:nvSpPr>
        <dsp:cNvPr id="0" name=""/>
        <dsp:cNvSpPr/>
      </dsp:nvSpPr>
      <dsp:spPr>
        <a:xfrm>
          <a:off x="0" y="4512023"/>
          <a:ext cx="6263640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 Akademija u Cordobi, središte znanja u kojem su zajedno djelovali arapski i židovski učenjaci</a:t>
          </a:r>
          <a:endParaRPr lang="en-US" sz="2400" kern="1200" dirty="0"/>
        </a:p>
      </dsp:txBody>
      <dsp:txXfrm>
        <a:off x="0" y="4512023"/>
        <a:ext cx="6263640" cy="9734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A77609-D10A-42CB-A0E5-3C5199655AF1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 kršćanskoj Europi Židovi imaju nepovoljan društveni položaj</a:t>
          </a:r>
          <a:endParaRPr lang="en-US" sz="2600" kern="1200" dirty="0"/>
        </a:p>
      </dsp:txBody>
      <dsp:txXfrm>
        <a:off x="0" y="16883"/>
        <a:ext cx="6263640" cy="1034280"/>
      </dsp:txXfrm>
    </dsp:sp>
    <dsp:sp modelId="{C6B9EE05-B24C-4B8A-AEA8-F7933C9AC2DB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Nametanje nošenja posebnih oznaka za prepoznavanje</a:t>
          </a:r>
          <a:endParaRPr lang="en-US" sz="2600" kern="1200" dirty="0"/>
        </a:p>
      </dsp:txBody>
      <dsp:txXfrm>
        <a:off x="0" y="1126043"/>
        <a:ext cx="6263640" cy="1034280"/>
      </dsp:txXfrm>
    </dsp:sp>
    <dsp:sp modelId="{DB04DF0D-3130-44E4-A1BA-2B597787C628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Plaćanje posebnih poreza</a:t>
          </a:r>
          <a:endParaRPr lang="en-US" sz="2600" kern="1200" dirty="0"/>
        </a:p>
      </dsp:txBody>
      <dsp:txXfrm>
        <a:off x="0" y="2235203"/>
        <a:ext cx="6263640" cy="1034280"/>
      </dsp:txXfrm>
    </dsp:sp>
    <dsp:sp modelId="{F0AA1ACD-45EE-4EA5-935C-912AD564E335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Mogli se baviti samo trgovinom i novčarstvom</a:t>
          </a:r>
          <a:endParaRPr lang="en-US" sz="2600" kern="1200" dirty="0"/>
        </a:p>
      </dsp:txBody>
      <dsp:txXfrm>
        <a:off x="0" y="3344363"/>
        <a:ext cx="6263640" cy="1034280"/>
      </dsp:txXfrm>
    </dsp:sp>
    <dsp:sp modelId="{DBC5A61D-46AD-43D2-A9D6-270019EE57B3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Vrhunac mržnje prema Židovima u vrijeme izbijanja epidemije kuge 1348. godine</a:t>
          </a:r>
          <a:endParaRPr lang="en-US" sz="2600" kern="1200" dirty="0"/>
        </a:p>
      </dsp:txBody>
      <dsp:txXfrm>
        <a:off x="0" y="4453523"/>
        <a:ext cx="6263640" cy="103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Europski srednjovjekovni rukopis iz XV. stoljeća koji prikazuje arapske brojke koje su tada postajale sve više uobičajene.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818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Karta svijeta arapskog kartografa Muhameda Al-</a:t>
            </a:r>
            <a:r>
              <a:rPr lang="hr-HR" dirty="0" err="1"/>
              <a:t>Idrisija</a:t>
            </a:r>
            <a:r>
              <a:rPr lang="hr-HR" dirty="0"/>
              <a:t> iz XII. stoljeća.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980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Osmerokut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03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Židova u srednjovjekovnom rukopisu.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094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b="1" dirty="0"/>
              <a:t>Utjecaj Arapa i Židova na kršćansku Europu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Križarski ratovi i njihove posljedice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2DB91B-6172-4354-8DB3-48D167AC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Židovska kultura</a:t>
            </a:r>
          </a:p>
        </p:txBody>
      </p:sp>
      <p:graphicFrame>
        <p:nvGraphicFramePr>
          <p:cNvPr id="25" name="Rezervirano mjesto sadržaja 2">
            <a:extLst>
              <a:ext uri="{FF2B5EF4-FFF2-40B4-BE49-F238E27FC236}">
                <a16:creationId xmlns:a16="http://schemas.microsoft.com/office/drawing/2014/main" xmlns="" id="{8871D055-CEDB-4A56-9DF5-567A44BE6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392871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9911C5E-F176-4CAA-A0F3-E51D0C2D2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778" y="5949280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1A06B56-D59D-4B29-B02C-41E7A115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485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024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A8D5FD-81AF-4B52-AE30-00CD93DB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Židovska kultura</a:t>
            </a:r>
          </a:p>
        </p:txBody>
      </p:sp>
      <p:graphicFrame>
        <p:nvGraphicFramePr>
          <p:cNvPr id="10" name="Rezervirano mjesto sadržaja 2">
            <a:extLst>
              <a:ext uri="{FF2B5EF4-FFF2-40B4-BE49-F238E27FC236}">
                <a16:creationId xmlns:a16="http://schemas.microsoft.com/office/drawing/2014/main" xmlns="" id="{153CA4C5-8442-4026-B8FF-2B47EA409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921095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05C40E9-831F-4554-81EF-1562871E4B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778" y="6013646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2D294022-49F2-4962-9105-242AD327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464" y="-6407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405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FC4551-8275-4DFF-80E4-B29DD013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/>
              <a:t>Židovska kultura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376FE626-9B9E-4244-AD28-9B8611E9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sz="2000" dirty="0"/>
              <a:t>Abraham ben </a:t>
            </a:r>
            <a:r>
              <a:rPr lang="hr-HR" sz="2000" dirty="0" err="1"/>
              <a:t>Meir</a:t>
            </a:r>
            <a:r>
              <a:rPr lang="hr-HR" sz="2000" dirty="0"/>
              <a:t>, Ibn Ezre, španjolski židovski učenjak, pjesnik i prevoditelj</a:t>
            </a:r>
          </a:p>
          <a:p>
            <a:r>
              <a:rPr lang="hr-HR" sz="2000" dirty="0"/>
              <a:t>Jedan od tvoraca tzv. zlatnog doba Židova u arapskoj Španjolskoj</a:t>
            </a:r>
          </a:p>
          <a:p>
            <a:r>
              <a:rPr lang="hr-HR" sz="2000" dirty="0"/>
              <a:t>Pisao na hebrejskome i latinskome, te prevodio s arapskoga</a:t>
            </a:r>
          </a:p>
          <a:p>
            <a:r>
              <a:rPr lang="hr-HR" sz="2000" dirty="0"/>
              <a:t>Bavio se filozofijom, astronomijom i matematikom</a:t>
            </a:r>
          </a:p>
          <a:p>
            <a:r>
              <a:rPr lang="hr-HR" sz="2000" dirty="0"/>
              <a:t>Na ovom prikazu iz XIII. stoljeća pokazuje kako se koristi </a:t>
            </a:r>
            <a:r>
              <a:rPr lang="hr-HR" sz="2000" dirty="0" err="1"/>
              <a:t>astrolab</a:t>
            </a:r>
            <a:r>
              <a:rPr lang="hr-HR" sz="2000" dirty="0"/>
              <a:t>, sprava za astronomiju</a:t>
            </a:r>
            <a:endParaRPr lang="en-US" sz="2000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64B7F5A1-C4D7-4DE1-84E4-C2D745BA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1" r="41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62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33E727B-C3B9-443F-A5BD-BF7B20D2E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5845885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298D8BC-900B-49F6-87EC-96912395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-1521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561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A646E30-6A77-4415-8558-A2AB7D227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D0E3B8D7-C931-40B3-94FB-98E15C76F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9FCA7471-8C0C-43E7-9A00-C13E6DC10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498F587C-46F1-4095-A0C3-EAF91DAC0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409D37FC-507D-4239-A6BF-E015320EE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B6AEA753-7015-4FEE-BBDE-91120C18D5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F7656FD6-25FA-43E0-A4A7-80461EE63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D9AE8C82-FCDA-485C-9B9B-1067BB5DB0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340B54B4-0492-4E15-9A0B-59FA5B258A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DCB88456-A4B7-441A-8800-6E0B45372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5403A615-71FC-408F-929A-11F59B199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F6E03973-8B59-47C8-9B56-71AD8F1B6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E77B32D6-10AC-4848-BC39-790468B449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34B15EEE-04F8-4E92-AABD-26D022E1A8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74EA1B2D-47D4-412B-A790-DFCBC86319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4041B814-6528-4628-93F9-C48B365E2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9A3F514E-1E53-46E7-A5C4-9C5F70361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07B135E6-8DCA-4CB5-B420-61581655C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ED1D6CAB-6E04-4581-BF7F-218FDC5FD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FFBF151C-6998-4E22-843A-764BDA5615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B039E6D-78CB-467C-8A2C-00EAC8FDB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F0338B8-D546-4DED-9BC3-559352FA77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xmlns="" id="{B6CF6D3F-573A-4967-BC45-886591B95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9AA0979-7C80-4E3A-B9E5-F6EF63845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A40FC4-04B2-496D-8344-2683B0A0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2075688"/>
            <a:ext cx="3657600" cy="2039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solidFill>
                  <a:srgbClr val="FFFFFF"/>
                </a:solidFill>
              </a:rPr>
              <a:t>Židovska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kultura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9" name="Rezervirano mjesto sadržaja 8" descr="Slika na kojoj se prikazuje sag&#10;&#10;Opis je automatski generiran">
            <a:extLst>
              <a:ext uri="{FF2B5EF4-FFF2-40B4-BE49-F238E27FC236}">
                <a16:creationId xmlns:a16="http://schemas.microsoft.com/office/drawing/2014/main" xmlns="" id="{7018305A-ACEB-405A-945A-0D7F731B3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93" r="1" b="7543"/>
          <a:stretch/>
        </p:blipFill>
        <p:spPr>
          <a:xfrm>
            <a:off x="5449824" y="10"/>
            <a:ext cx="6748272" cy="68579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B0D148D-EB5A-4304-B2F0-15BA161B1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276" y="5776241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BF0200C-1DEC-4E20-850D-0F4B313B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3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295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44CB4EE-83AD-4C56-872E-1E3F03E70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255E12D-D5B1-4FC4-8749-107188960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9B20A794-0515-443F-9764-44A6569EC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Rezervirano mjesto sadržaja 4" descr="Slika na kojoj se prikazuje zgrada, na otvorenom, muškarac, staro&#10;&#10;Opis je automatski generiran">
            <a:extLst>
              <a:ext uri="{FF2B5EF4-FFF2-40B4-BE49-F238E27FC236}">
                <a16:creationId xmlns:a16="http://schemas.microsoft.com/office/drawing/2014/main" xmlns="" id="{15B94064-DE32-430A-AB69-81E8881F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9237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A9CE15CA-2228-4197-93B9-E41A1DC42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D33B82-DC0F-433F-99F2-E8BAECD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Židovska kultura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9D9DD6F4-0C7D-48FF-A5F3-F03D8B4F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r>
              <a:rPr lang="hr-HR" sz="2400" dirty="0" err="1">
                <a:solidFill>
                  <a:srgbClr val="FEFFFF"/>
                </a:solidFill>
              </a:rPr>
              <a:t>Majmonid</a:t>
            </a:r>
            <a:r>
              <a:rPr lang="hr-HR" sz="2400" dirty="0">
                <a:solidFill>
                  <a:srgbClr val="FEFFFF"/>
                </a:solidFill>
              </a:rPr>
              <a:t>, židovski filozof iz XII. st.</a:t>
            </a:r>
          </a:p>
          <a:p>
            <a:r>
              <a:rPr lang="hr-HR" sz="2400" dirty="0">
                <a:solidFill>
                  <a:srgbClr val="FEFFFF"/>
                </a:solidFill>
              </a:rPr>
              <a:t>Jedan od najistaknutijih liječnika svoga doba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Vjerski progoni u Španjolskoj i bijeg u Egipat</a:t>
            </a:r>
          </a:p>
          <a:p>
            <a:r>
              <a:rPr lang="hr-HR" sz="2400" dirty="0">
                <a:solidFill>
                  <a:srgbClr val="FEFFFF"/>
                </a:solidFill>
              </a:rPr>
              <a:t>Osobni liječnik egipatskog vladara </a:t>
            </a:r>
            <a:r>
              <a:rPr lang="hr-HR" sz="2400" dirty="0" err="1">
                <a:solidFill>
                  <a:srgbClr val="FEFFFF"/>
                </a:solidFill>
              </a:rPr>
              <a:t>Saladina</a:t>
            </a: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A86210A-2C42-47C8-B666-9AD08E310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220" y="5814064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DAB977F-CAF8-4A62-A13A-6983F2A7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5127" y="-1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911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08E7E8-EDE7-4CC6-AA8D-3D84D1B6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Židovska kultura</a:t>
            </a: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xmlns="" id="{0865A72E-5874-4952-9E4A-9D0D94B7E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500645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13C1FEB-990F-4724-8F33-D23262832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778" y="5877272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F9966A8-3A64-47C1-977D-BBCD2B35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10846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818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E50A41-2204-48D3-9687-10E6BBC7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Židovska kultura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597B2D6-2598-4BAC-A1CD-9871ADF0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Glasine o tome da su Židovi otrovali bunare dovele do većih progona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Valovi progona na </a:t>
            </a:r>
            <a:r>
              <a:rPr lang="hr-HR" sz="2400" dirty="0" err="1">
                <a:solidFill>
                  <a:srgbClr val="FEFFFF"/>
                </a:solidFill>
              </a:rPr>
              <a:t>Pirenejskom</a:t>
            </a:r>
            <a:r>
              <a:rPr lang="hr-HR" sz="2400" dirty="0">
                <a:solidFill>
                  <a:srgbClr val="FEFFFF"/>
                </a:solidFill>
              </a:rPr>
              <a:t> poluotoku</a:t>
            </a:r>
          </a:p>
          <a:p>
            <a:r>
              <a:rPr lang="hr-HR" sz="2400" dirty="0">
                <a:solidFill>
                  <a:srgbClr val="FEFFFF"/>
                </a:solidFill>
              </a:rPr>
              <a:t>Potkraj XV. stoljeća vrhunac progona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17B2DD-9B60-45F6-8BB3-711DDB179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575" y="5902732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2B5E6177-A7E6-45E0-A5B9-BF008353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1910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502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650329-D896-4C77-B172-7F2065B6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Židovska kultura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FF1A5DE-D5BA-424E-95FC-10C7656E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Pročitajte u udžbeniku na stranici 96. </a:t>
            </a:r>
            <a:r>
              <a:rPr lang="hr-HR" sz="2400" dirty="0" smtClean="0">
                <a:solidFill>
                  <a:srgbClr val="FEFFFF"/>
                </a:solidFill>
              </a:rPr>
              <a:t>izvor </a:t>
            </a:r>
            <a:r>
              <a:rPr lang="hr-HR" sz="2400" dirty="0">
                <a:solidFill>
                  <a:srgbClr val="FEFFFF"/>
                </a:solidFill>
              </a:rPr>
              <a:t>1 i izvor 2, te odgovorite na pitanja.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D8A9D7E-E75F-4589-A7C2-2B483994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0234" y="6054247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2C5E7732-2A01-4222-87E2-882ACD84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568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0415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C9E33F-1F0B-4D16-A334-5F01D5BC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60CBC24-8F75-4615-9307-CA4FDAD9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304" y="2252538"/>
            <a:ext cx="5948831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hr-HR" sz="2400" dirty="0"/>
              <a:t>Arapi od pokorenih naroda preuzimali dostignuća i spoznaje</a:t>
            </a:r>
            <a:endParaRPr lang="en-US" sz="2400" dirty="0"/>
          </a:p>
          <a:p>
            <a:pPr lvl="0"/>
            <a:r>
              <a:rPr lang="hr-HR" sz="2400" dirty="0"/>
              <a:t>Arapske brojke, njima se služimo i danas</a:t>
            </a:r>
            <a:endParaRPr lang="en-US" sz="2400" dirty="0"/>
          </a:p>
          <a:p>
            <a:pPr lvl="0"/>
            <a:r>
              <a:rPr lang="hr-HR" sz="2400" dirty="0"/>
              <a:t>Tehnologiju izrade papira preuzeli od Kineza</a:t>
            </a:r>
          </a:p>
          <a:p>
            <a:pPr lvl="0"/>
            <a:r>
              <a:rPr lang="hr-HR" sz="2400" dirty="0"/>
              <a:t>Prve škole nastaju uz džamije</a:t>
            </a:r>
            <a:endParaRPr lang="en-US" sz="2400" dirty="0"/>
          </a:p>
          <a:p>
            <a:pPr lvl="0"/>
            <a:r>
              <a:rPr lang="hr-HR" sz="2400" dirty="0"/>
              <a:t>Sveučilišta djelovala u velikim gradovima</a:t>
            </a:r>
            <a:endParaRPr lang="en-US" sz="2400" dirty="0"/>
          </a:p>
          <a:p>
            <a:pPr lvl="0"/>
            <a:r>
              <a:rPr lang="hr-HR" sz="2400" dirty="0"/>
              <a:t>Razvijene znanosti: medicina, matematika, astronomija i geografija</a:t>
            </a:r>
          </a:p>
          <a:p>
            <a:pPr lvl="0"/>
            <a:r>
              <a:rPr lang="hr-HR" sz="2400" dirty="0"/>
              <a:t>Najpoznatiji matematičar Perzijanac Al-</a:t>
            </a:r>
            <a:r>
              <a:rPr lang="hr-HR" sz="2400" dirty="0" err="1"/>
              <a:t>Khwarizi</a:t>
            </a:r>
            <a:r>
              <a:rPr lang="hr-HR" sz="2400" dirty="0"/>
              <a:t>, poznat kao </a:t>
            </a:r>
            <a:r>
              <a:rPr lang="hr-HR" sz="2400" dirty="0" err="1"/>
              <a:t>Algoritmus</a:t>
            </a:r>
            <a:endParaRPr lang="en-US" sz="2400" dirty="0"/>
          </a:p>
          <a:p>
            <a:pPr lvl="0"/>
            <a:r>
              <a:rPr lang="hr-HR" sz="2400" dirty="0"/>
              <a:t>Izrada prvih navigacijskih karata, Muhamed Al-</a:t>
            </a:r>
            <a:r>
              <a:rPr lang="hr-HR" sz="2400" dirty="0" err="1"/>
              <a:t>Idrisi</a:t>
            </a:r>
            <a:r>
              <a:rPr lang="hr-HR" sz="2400" dirty="0"/>
              <a:t> 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D03DE71-22E3-4504-975F-5BD4C8396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097" y="6024004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ABCC8EB1-282F-4EA9-922C-9CE1AE50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6368" y="1910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19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24EA7C-3113-41AD-8035-4EED9815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6C2933-8281-4338-9875-B514FB01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470" y="2204864"/>
            <a:ext cx="6335517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/>
              <a:t>Usavršavanje astronomskih instrumenata</a:t>
            </a:r>
          </a:p>
          <a:p>
            <a:pPr lvl="0"/>
            <a:r>
              <a:rPr lang="hr-HR" sz="2400" dirty="0"/>
              <a:t>Kompas preuzeli od Kineza i donijeli u Europu</a:t>
            </a:r>
            <a:endParaRPr lang="en-US" sz="2400" dirty="0"/>
          </a:p>
          <a:p>
            <a:pPr lvl="0"/>
            <a:r>
              <a:rPr lang="hr-HR" sz="2400" dirty="0"/>
              <a:t>Veliki utjecaj na stil i način gradnje</a:t>
            </a:r>
            <a:endParaRPr lang="en-US" sz="2400" dirty="0"/>
          </a:p>
          <a:p>
            <a:pPr lvl="0"/>
            <a:r>
              <a:rPr lang="hr-HR" sz="2400" dirty="0"/>
              <a:t>Očuvali i preveli djela starih Grka i Rimljana koja su u Europi bila nepoznata</a:t>
            </a:r>
          </a:p>
          <a:p>
            <a:pPr lvl="0"/>
            <a:r>
              <a:rPr lang="hr-HR" sz="2400" dirty="0"/>
              <a:t>Suživot Arapa i Židova na </a:t>
            </a:r>
            <a:r>
              <a:rPr lang="hr-HR" sz="2400" dirty="0" err="1"/>
              <a:t>Pirenejskom</a:t>
            </a:r>
            <a:r>
              <a:rPr lang="hr-HR" sz="2400" dirty="0"/>
              <a:t> poluotoku</a:t>
            </a:r>
            <a:endParaRPr lang="en-US" sz="2400" dirty="0"/>
          </a:p>
          <a:p>
            <a:pPr lvl="0"/>
            <a:r>
              <a:rPr lang="hr-HR" sz="2400" dirty="0"/>
              <a:t>Aktivno sudjelovanje u napretku društva i znanosti</a:t>
            </a:r>
            <a:endParaRPr lang="en-US" sz="2400" dirty="0"/>
          </a:p>
          <a:p>
            <a:pPr lvl="0"/>
            <a:r>
              <a:rPr lang="hr-HR" sz="2400" dirty="0"/>
              <a:t>Vrsni obrtnici i trgovci, diplomati, liječnici, astronomi i prevoditelji</a:t>
            </a:r>
            <a:endParaRPr lang="en-US" sz="2100" dirty="0"/>
          </a:p>
          <a:p>
            <a:pPr lvl="0"/>
            <a:r>
              <a:rPr lang="hr-HR" sz="2400" dirty="0"/>
              <a:t>tzv. zlatno doba Židova u arapskoj Španjolskoj,</a:t>
            </a:r>
            <a:endParaRPr lang="en-US" sz="2400" dirty="0"/>
          </a:p>
          <a:p>
            <a:pPr lvl="0"/>
            <a:r>
              <a:rPr lang="hr-HR" sz="2400" dirty="0"/>
              <a:t> Akademija u Cordobi, središte znanja</a:t>
            </a:r>
            <a:endParaRPr lang="en-US" sz="2400" dirty="0"/>
          </a:p>
          <a:p>
            <a:pPr lvl="0"/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4014036-7D45-45D8-BDEC-852E3EB42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076" y="6011205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149AE7EB-2487-4EE5-9D42-9BC7029D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621" y="-35106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140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Doprinosi Arapa razvoju europske znanosti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1177894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0480CA-2B79-4D62-B294-22C02237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D7883AA-D447-4045-9CF9-C790C9490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4" y="1819950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U kršćanskoj Europi Židovi imaju nepovoljan društveni položaj</a:t>
            </a:r>
            <a:endParaRPr lang="en-US" sz="2400" dirty="0"/>
          </a:p>
          <a:p>
            <a:pPr lvl="0"/>
            <a:r>
              <a:rPr lang="hr-HR" sz="2400" dirty="0"/>
              <a:t>Nametanje nošenja posebnih oznaka za prepoznavanje</a:t>
            </a:r>
            <a:endParaRPr lang="en-US" sz="2400" dirty="0"/>
          </a:p>
          <a:p>
            <a:pPr lvl="0"/>
            <a:r>
              <a:rPr lang="hr-HR" sz="2400" dirty="0"/>
              <a:t>Plaćanje posebnih poreza</a:t>
            </a:r>
            <a:endParaRPr lang="en-US" sz="2400" dirty="0"/>
          </a:p>
          <a:p>
            <a:pPr lvl="0"/>
            <a:r>
              <a:rPr lang="hr-HR" sz="2400" dirty="0"/>
              <a:t>Mogli se baviti samo trgovinom i novčarstvom</a:t>
            </a:r>
            <a:endParaRPr lang="en-US" sz="2400" dirty="0"/>
          </a:p>
          <a:p>
            <a:pPr lvl="0"/>
            <a:r>
              <a:rPr lang="hr-HR" sz="2400" dirty="0"/>
              <a:t>Vrhunac mržnje prema Židovima u vrijeme izbijanja epidemije kuge 1348. godine</a:t>
            </a:r>
            <a:endParaRPr lang="en-US" sz="2400" dirty="0"/>
          </a:p>
          <a:p>
            <a:r>
              <a:rPr lang="hr-HR" sz="2400" dirty="0"/>
              <a:t>Potkraj XV. stoljeća vrhunac progona</a:t>
            </a:r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98D0DC5-A3D6-4668-B9EE-BDAAA65E5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347" y="5812770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24CE70D7-4450-48DC-9B96-DDA27177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517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63E2F9-6AB8-4F90-919D-463CFCD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Doprinosi Arapa razvoju europske znanosti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4A0123C8-F2BF-467E-A555-D1F8F91C0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9232" y="249995"/>
            <a:ext cx="4242912" cy="6358010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2EF51E9-5D3E-409C-AAA3-DE956B145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363" y="5906789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07B59096-1C1E-4DBA-8600-4F791073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082" y="151607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8608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Doprinosi Arapa razvoju europske znanosti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804445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rgbClr val="FFFFFF"/>
                </a:solidFill>
              </a:rPr>
              <a:t>Doprinosi Arapa razvoju europske znanosti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8531506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FF6360-C295-4279-BB5C-7A8EFB45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Doprinosi Arapa razvoju europske znanosti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anjur&#10;&#10;Opis je automatski generiran">
            <a:extLst>
              <a:ext uri="{FF2B5EF4-FFF2-40B4-BE49-F238E27FC236}">
                <a16:creationId xmlns:a16="http://schemas.microsoft.com/office/drawing/2014/main" xmlns="" id="{0A266AFA-80B8-48F2-B533-E06AD14EB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188639"/>
            <a:ext cx="6120680" cy="6672253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26F740E-B619-47B7-B10C-8037BE854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513" y="5968145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D740056-6968-464A-AA83-85B5004A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460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9E7259-22A5-4B8B-894D-D8AFA554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Doprinosi</a:t>
            </a:r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Arapa</a:t>
            </a:r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razvoju</a:t>
            </a:r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europske</a:t>
            </a:r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znanosti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785E5F-43C1-4423-89CE-187EED58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94.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EEFF52-8B18-4613-9D36-81BEF1769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5379" y="5949280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FFAC53FC-DF28-4A0D-86A4-7CFCF425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659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064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FFFF"/>
                </a:solidFill>
              </a:rPr>
              <a:t>Doprinosi Arapa razvoju europske znanosti</a:t>
            </a:r>
            <a:endParaRPr lang="hr-HR" sz="4000" dirty="0">
              <a:solidFill>
                <a:srgbClr val="FFFFFF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58443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62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B5711E-F59D-4626-A5A8-00D13A7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rgbClr val="FFFFFF"/>
                </a:solidFill>
              </a:rPr>
              <a:t>Doprinosi Arapa razvoju europske znanosti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D5A4147-A267-4469-B328-AF01393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Na temelju ilustracije plodovi kulturne razmjene u udžbeniku na stranici 93. opišite što su Arapi prenijeli Europljanima.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B68B189-50E8-49CE-8960-BB03BB7F0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0030" y="5239059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CD662CC6-3826-4337-A5B3-0A61BD7A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C2C32853-FBAA-42AF-8FF0-41DFED42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761" y="19507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62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725</Words>
  <Application>Microsoft Office PowerPoint</Application>
  <PresentationFormat>Custom</PresentationFormat>
  <Paragraphs>105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Utjecaj Arapa i Židova na kršćansku Europu</vt:lpstr>
      <vt:lpstr>Slide 2</vt:lpstr>
      <vt:lpstr>Doprinosi Arapa razvoju europske znanosti </vt:lpstr>
      <vt:lpstr>Doprinosi Arapa razvoju europske znanosti</vt:lpstr>
      <vt:lpstr>Doprinosi Arapa razvoju europske znanosti</vt:lpstr>
      <vt:lpstr>Doprinosi Arapa razvoju europske znanosti</vt:lpstr>
      <vt:lpstr>Doprinosi Arapa razvoju europske znanosti</vt:lpstr>
      <vt:lpstr>Doprinosi Arapa razvoju europske znanosti</vt:lpstr>
      <vt:lpstr>Doprinosi Arapa razvoju europske znanosti</vt:lpstr>
      <vt:lpstr>Židovska kultura</vt:lpstr>
      <vt:lpstr>Židovska kultura</vt:lpstr>
      <vt:lpstr>Židovska kultura</vt:lpstr>
      <vt:lpstr>Židovska kultura</vt:lpstr>
      <vt:lpstr>Židovska kultura</vt:lpstr>
      <vt:lpstr>Židovska kultura</vt:lpstr>
      <vt:lpstr>Židovska kultura</vt:lpstr>
      <vt:lpstr>Židovska kultura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Arapa i Židova na kršćansku Europu</dc:title>
  <dc:creator>Ivan Cuzic</dc:creator>
  <cp:lastModifiedBy>dvukelic</cp:lastModifiedBy>
  <cp:revision>6</cp:revision>
  <dcterms:created xsi:type="dcterms:W3CDTF">2020-08-11T07:16:17Z</dcterms:created>
  <dcterms:modified xsi:type="dcterms:W3CDTF">2020-10-06T07:44:48Z</dcterms:modified>
</cp:coreProperties>
</file>